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3" r:id="rId3"/>
    <p:sldId id="262" r:id="rId4"/>
    <p:sldId id="259" r:id="rId5"/>
    <p:sldId id="260" r:id="rId6"/>
    <p:sldId id="261" r:id="rId7"/>
    <p:sldId id="264" r:id="rId8"/>
    <p:sldId id="265" r:id="rId9"/>
    <p:sldId id="268" r:id="rId10"/>
    <p:sldId id="266" r:id="rId11"/>
    <p:sldId id="267" r:id="rId1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p:scale>
          <a:sx n="70" d="100"/>
          <a:sy n="70" d="100"/>
        </p:scale>
        <p:origin x="48" y="7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3B782-7457-4FE8-A4BB-ED0E4105B2D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5B3976F1-64FF-4E7C-B9A4-CEB077C4CF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2841787C-E55A-49DA-84D5-E98692526883}"/>
              </a:ext>
            </a:extLst>
          </p:cNvPr>
          <p:cNvSpPr>
            <a:spLocks noGrp="1"/>
          </p:cNvSpPr>
          <p:nvPr>
            <p:ph type="dt" sz="half" idx="10"/>
          </p:nvPr>
        </p:nvSpPr>
        <p:spPr/>
        <p:txBody>
          <a:bodyPr/>
          <a:lstStyle/>
          <a:p>
            <a:fld id="{A80A9202-DB8A-4A0E-9F69-A047D02CE01D}" type="datetimeFigureOut">
              <a:rPr lang="es-MX" smtClean="0"/>
              <a:t>25/07/2018</a:t>
            </a:fld>
            <a:endParaRPr lang="es-MX"/>
          </a:p>
        </p:txBody>
      </p:sp>
      <p:sp>
        <p:nvSpPr>
          <p:cNvPr id="5" name="Marcador de pie de página 4">
            <a:extLst>
              <a:ext uri="{FF2B5EF4-FFF2-40B4-BE49-F238E27FC236}">
                <a16:creationId xmlns:a16="http://schemas.microsoft.com/office/drawing/2014/main" id="{7F422261-8455-4474-B512-E52D13A03D0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C26D520-67C0-4388-988E-2F0C3870680B}"/>
              </a:ext>
            </a:extLst>
          </p:cNvPr>
          <p:cNvSpPr>
            <a:spLocks noGrp="1"/>
          </p:cNvSpPr>
          <p:nvPr>
            <p:ph type="sldNum" sz="quarter" idx="12"/>
          </p:nvPr>
        </p:nvSpPr>
        <p:spPr/>
        <p:txBody>
          <a:bodyPr/>
          <a:lstStyle/>
          <a:p>
            <a:fld id="{50281A18-A205-4D77-8F99-C134168C27D0}" type="slidenum">
              <a:rPr lang="es-MX" smtClean="0"/>
              <a:t>‹Nº›</a:t>
            </a:fld>
            <a:endParaRPr lang="es-MX"/>
          </a:p>
        </p:txBody>
      </p:sp>
    </p:spTree>
    <p:extLst>
      <p:ext uri="{BB962C8B-B14F-4D97-AF65-F5344CB8AC3E}">
        <p14:creationId xmlns:p14="http://schemas.microsoft.com/office/powerpoint/2010/main" val="358813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AFB67-DA2B-41F7-9AA3-79C2718CCFD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0683409-67C5-4A87-98F9-5739DCAD4887}"/>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A02F72E-3B92-4B88-8303-95BCB514AE6C}"/>
              </a:ext>
            </a:extLst>
          </p:cNvPr>
          <p:cNvSpPr>
            <a:spLocks noGrp="1"/>
          </p:cNvSpPr>
          <p:nvPr>
            <p:ph type="dt" sz="half" idx="10"/>
          </p:nvPr>
        </p:nvSpPr>
        <p:spPr/>
        <p:txBody>
          <a:bodyPr/>
          <a:lstStyle/>
          <a:p>
            <a:fld id="{A80A9202-DB8A-4A0E-9F69-A047D02CE01D}" type="datetimeFigureOut">
              <a:rPr lang="es-MX" smtClean="0"/>
              <a:t>25/07/2018</a:t>
            </a:fld>
            <a:endParaRPr lang="es-MX"/>
          </a:p>
        </p:txBody>
      </p:sp>
      <p:sp>
        <p:nvSpPr>
          <p:cNvPr id="5" name="Marcador de pie de página 4">
            <a:extLst>
              <a:ext uri="{FF2B5EF4-FFF2-40B4-BE49-F238E27FC236}">
                <a16:creationId xmlns:a16="http://schemas.microsoft.com/office/drawing/2014/main" id="{D0516344-6AD1-4D9A-9D30-D3E6E0C39EA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5B84BBB-98E9-4900-B39D-A235B04A2ACA}"/>
              </a:ext>
            </a:extLst>
          </p:cNvPr>
          <p:cNvSpPr>
            <a:spLocks noGrp="1"/>
          </p:cNvSpPr>
          <p:nvPr>
            <p:ph type="sldNum" sz="quarter" idx="12"/>
          </p:nvPr>
        </p:nvSpPr>
        <p:spPr/>
        <p:txBody>
          <a:bodyPr/>
          <a:lstStyle/>
          <a:p>
            <a:fld id="{50281A18-A205-4D77-8F99-C134168C27D0}" type="slidenum">
              <a:rPr lang="es-MX" smtClean="0"/>
              <a:t>‹Nº›</a:t>
            </a:fld>
            <a:endParaRPr lang="es-MX"/>
          </a:p>
        </p:txBody>
      </p:sp>
    </p:spTree>
    <p:extLst>
      <p:ext uri="{BB962C8B-B14F-4D97-AF65-F5344CB8AC3E}">
        <p14:creationId xmlns:p14="http://schemas.microsoft.com/office/powerpoint/2010/main" val="3439496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210AADD-7AD8-44ED-88EA-E62C7414A0C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B1206F3-85B6-4F7C-9D7E-22A680391E08}"/>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3E98645-32F9-41F9-A990-E0C91DC7097E}"/>
              </a:ext>
            </a:extLst>
          </p:cNvPr>
          <p:cNvSpPr>
            <a:spLocks noGrp="1"/>
          </p:cNvSpPr>
          <p:nvPr>
            <p:ph type="dt" sz="half" idx="10"/>
          </p:nvPr>
        </p:nvSpPr>
        <p:spPr/>
        <p:txBody>
          <a:bodyPr/>
          <a:lstStyle/>
          <a:p>
            <a:fld id="{A80A9202-DB8A-4A0E-9F69-A047D02CE01D}" type="datetimeFigureOut">
              <a:rPr lang="es-MX" smtClean="0"/>
              <a:t>25/07/2018</a:t>
            </a:fld>
            <a:endParaRPr lang="es-MX"/>
          </a:p>
        </p:txBody>
      </p:sp>
      <p:sp>
        <p:nvSpPr>
          <p:cNvPr id="5" name="Marcador de pie de página 4">
            <a:extLst>
              <a:ext uri="{FF2B5EF4-FFF2-40B4-BE49-F238E27FC236}">
                <a16:creationId xmlns:a16="http://schemas.microsoft.com/office/drawing/2014/main" id="{4752FBED-F5CA-4363-AEC9-09917360A66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E6CE33E-F2ED-421A-8959-8AB783A6640E}"/>
              </a:ext>
            </a:extLst>
          </p:cNvPr>
          <p:cNvSpPr>
            <a:spLocks noGrp="1"/>
          </p:cNvSpPr>
          <p:nvPr>
            <p:ph type="sldNum" sz="quarter" idx="12"/>
          </p:nvPr>
        </p:nvSpPr>
        <p:spPr/>
        <p:txBody>
          <a:bodyPr/>
          <a:lstStyle/>
          <a:p>
            <a:fld id="{50281A18-A205-4D77-8F99-C134168C27D0}" type="slidenum">
              <a:rPr lang="es-MX" smtClean="0"/>
              <a:t>‹Nº›</a:t>
            </a:fld>
            <a:endParaRPr lang="es-MX"/>
          </a:p>
        </p:txBody>
      </p:sp>
    </p:spTree>
    <p:extLst>
      <p:ext uri="{BB962C8B-B14F-4D97-AF65-F5344CB8AC3E}">
        <p14:creationId xmlns:p14="http://schemas.microsoft.com/office/powerpoint/2010/main" val="108337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5082B7-467A-42F1-A037-5C33C51C3AF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D684EE1-396E-47AA-B823-B3B812FD236C}"/>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6EF2E2B-B84E-4E97-8D5D-2DB421C87A0E}"/>
              </a:ext>
            </a:extLst>
          </p:cNvPr>
          <p:cNvSpPr>
            <a:spLocks noGrp="1"/>
          </p:cNvSpPr>
          <p:nvPr>
            <p:ph type="dt" sz="half" idx="10"/>
          </p:nvPr>
        </p:nvSpPr>
        <p:spPr/>
        <p:txBody>
          <a:bodyPr/>
          <a:lstStyle/>
          <a:p>
            <a:fld id="{A80A9202-DB8A-4A0E-9F69-A047D02CE01D}" type="datetimeFigureOut">
              <a:rPr lang="es-MX" smtClean="0"/>
              <a:t>25/07/2018</a:t>
            </a:fld>
            <a:endParaRPr lang="es-MX"/>
          </a:p>
        </p:txBody>
      </p:sp>
      <p:sp>
        <p:nvSpPr>
          <p:cNvPr id="5" name="Marcador de pie de página 4">
            <a:extLst>
              <a:ext uri="{FF2B5EF4-FFF2-40B4-BE49-F238E27FC236}">
                <a16:creationId xmlns:a16="http://schemas.microsoft.com/office/drawing/2014/main" id="{BF6FDB6A-05B3-4A9B-9EAE-F278B73635A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EC2B2CB-801F-451D-890C-53477748F871}"/>
              </a:ext>
            </a:extLst>
          </p:cNvPr>
          <p:cNvSpPr>
            <a:spLocks noGrp="1"/>
          </p:cNvSpPr>
          <p:nvPr>
            <p:ph type="sldNum" sz="quarter" idx="12"/>
          </p:nvPr>
        </p:nvSpPr>
        <p:spPr/>
        <p:txBody>
          <a:bodyPr/>
          <a:lstStyle/>
          <a:p>
            <a:fld id="{50281A18-A205-4D77-8F99-C134168C27D0}" type="slidenum">
              <a:rPr lang="es-MX" smtClean="0"/>
              <a:t>‹Nº›</a:t>
            </a:fld>
            <a:endParaRPr lang="es-MX"/>
          </a:p>
        </p:txBody>
      </p:sp>
    </p:spTree>
    <p:extLst>
      <p:ext uri="{BB962C8B-B14F-4D97-AF65-F5344CB8AC3E}">
        <p14:creationId xmlns:p14="http://schemas.microsoft.com/office/powerpoint/2010/main" val="1852887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6D66B8-C3E6-46BA-8DEF-A70A9DA7A32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E6A513F-C058-4A90-AE0C-89BC51859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759C9F6C-E30B-4592-B289-50BA409B0D66}"/>
              </a:ext>
            </a:extLst>
          </p:cNvPr>
          <p:cNvSpPr>
            <a:spLocks noGrp="1"/>
          </p:cNvSpPr>
          <p:nvPr>
            <p:ph type="dt" sz="half" idx="10"/>
          </p:nvPr>
        </p:nvSpPr>
        <p:spPr/>
        <p:txBody>
          <a:bodyPr/>
          <a:lstStyle/>
          <a:p>
            <a:fld id="{A80A9202-DB8A-4A0E-9F69-A047D02CE01D}" type="datetimeFigureOut">
              <a:rPr lang="es-MX" smtClean="0"/>
              <a:t>25/07/2018</a:t>
            </a:fld>
            <a:endParaRPr lang="es-MX"/>
          </a:p>
        </p:txBody>
      </p:sp>
      <p:sp>
        <p:nvSpPr>
          <p:cNvPr id="5" name="Marcador de pie de página 4">
            <a:extLst>
              <a:ext uri="{FF2B5EF4-FFF2-40B4-BE49-F238E27FC236}">
                <a16:creationId xmlns:a16="http://schemas.microsoft.com/office/drawing/2014/main" id="{3141B13F-0A9A-4BCE-8A0E-E0B06BD2F15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3FC7968-FE23-4D3A-89BA-09133E289BB0}"/>
              </a:ext>
            </a:extLst>
          </p:cNvPr>
          <p:cNvSpPr>
            <a:spLocks noGrp="1"/>
          </p:cNvSpPr>
          <p:nvPr>
            <p:ph type="sldNum" sz="quarter" idx="12"/>
          </p:nvPr>
        </p:nvSpPr>
        <p:spPr/>
        <p:txBody>
          <a:bodyPr/>
          <a:lstStyle/>
          <a:p>
            <a:fld id="{50281A18-A205-4D77-8F99-C134168C27D0}" type="slidenum">
              <a:rPr lang="es-MX" smtClean="0"/>
              <a:t>‹Nº›</a:t>
            </a:fld>
            <a:endParaRPr lang="es-MX"/>
          </a:p>
        </p:txBody>
      </p:sp>
    </p:spTree>
    <p:extLst>
      <p:ext uri="{BB962C8B-B14F-4D97-AF65-F5344CB8AC3E}">
        <p14:creationId xmlns:p14="http://schemas.microsoft.com/office/powerpoint/2010/main" val="915911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C1576E-D53E-4A71-B74B-E0265DEEA05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85A72C9-2E25-49A2-AE24-DE83C9C25006}"/>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70089A0E-4762-48AB-A96D-5502C492856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2F77F703-D439-4F5B-A783-B96DE2BED9C3}"/>
              </a:ext>
            </a:extLst>
          </p:cNvPr>
          <p:cNvSpPr>
            <a:spLocks noGrp="1"/>
          </p:cNvSpPr>
          <p:nvPr>
            <p:ph type="dt" sz="half" idx="10"/>
          </p:nvPr>
        </p:nvSpPr>
        <p:spPr/>
        <p:txBody>
          <a:bodyPr/>
          <a:lstStyle/>
          <a:p>
            <a:fld id="{A80A9202-DB8A-4A0E-9F69-A047D02CE01D}" type="datetimeFigureOut">
              <a:rPr lang="es-MX" smtClean="0"/>
              <a:t>25/07/2018</a:t>
            </a:fld>
            <a:endParaRPr lang="es-MX"/>
          </a:p>
        </p:txBody>
      </p:sp>
      <p:sp>
        <p:nvSpPr>
          <p:cNvPr id="6" name="Marcador de pie de página 5">
            <a:extLst>
              <a:ext uri="{FF2B5EF4-FFF2-40B4-BE49-F238E27FC236}">
                <a16:creationId xmlns:a16="http://schemas.microsoft.com/office/drawing/2014/main" id="{A5F54AF9-2645-4222-8CF1-28AF1667D0D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1100DE6-CC0D-44A0-AE0B-7010B16CFFD9}"/>
              </a:ext>
            </a:extLst>
          </p:cNvPr>
          <p:cNvSpPr>
            <a:spLocks noGrp="1"/>
          </p:cNvSpPr>
          <p:nvPr>
            <p:ph type="sldNum" sz="quarter" idx="12"/>
          </p:nvPr>
        </p:nvSpPr>
        <p:spPr/>
        <p:txBody>
          <a:bodyPr/>
          <a:lstStyle/>
          <a:p>
            <a:fld id="{50281A18-A205-4D77-8F99-C134168C27D0}" type="slidenum">
              <a:rPr lang="es-MX" smtClean="0"/>
              <a:t>‹Nº›</a:t>
            </a:fld>
            <a:endParaRPr lang="es-MX"/>
          </a:p>
        </p:txBody>
      </p:sp>
    </p:spTree>
    <p:extLst>
      <p:ext uri="{BB962C8B-B14F-4D97-AF65-F5344CB8AC3E}">
        <p14:creationId xmlns:p14="http://schemas.microsoft.com/office/powerpoint/2010/main" val="329589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D174FE-7EDB-4272-B833-4483720C305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FF25230-3EED-495D-8066-BE9EECF0B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0CF33335-B972-490D-8718-B2CF0D422E93}"/>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456FEE71-80EA-4A4F-9099-3EA1AC8764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F70DC642-302C-4D36-B70D-C8F679F77B5A}"/>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B49E52CC-AAEE-4AF3-848C-557ED444DD0B}"/>
              </a:ext>
            </a:extLst>
          </p:cNvPr>
          <p:cNvSpPr>
            <a:spLocks noGrp="1"/>
          </p:cNvSpPr>
          <p:nvPr>
            <p:ph type="dt" sz="half" idx="10"/>
          </p:nvPr>
        </p:nvSpPr>
        <p:spPr/>
        <p:txBody>
          <a:bodyPr/>
          <a:lstStyle/>
          <a:p>
            <a:fld id="{A80A9202-DB8A-4A0E-9F69-A047D02CE01D}" type="datetimeFigureOut">
              <a:rPr lang="es-MX" smtClean="0"/>
              <a:t>25/07/2018</a:t>
            </a:fld>
            <a:endParaRPr lang="es-MX"/>
          </a:p>
        </p:txBody>
      </p:sp>
      <p:sp>
        <p:nvSpPr>
          <p:cNvPr id="8" name="Marcador de pie de página 7">
            <a:extLst>
              <a:ext uri="{FF2B5EF4-FFF2-40B4-BE49-F238E27FC236}">
                <a16:creationId xmlns:a16="http://schemas.microsoft.com/office/drawing/2014/main" id="{0B35B041-DFD6-4F90-B9C7-8F531FE03815}"/>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A078D6CF-E841-4840-ADC1-0AA5BDEB42DC}"/>
              </a:ext>
            </a:extLst>
          </p:cNvPr>
          <p:cNvSpPr>
            <a:spLocks noGrp="1"/>
          </p:cNvSpPr>
          <p:nvPr>
            <p:ph type="sldNum" sz="quarter" idx="12"/>
          </p:nvPr>
        </p:nvSpPr>
        <p:spPr/>
        <p:txBody>
          <a:bodyPr/>
          <a:lstStyle/>
          <a:p>
            <a:fld id="{50281A18-A205-4D77-8F99-C134168C27D0}" type="slidenum">
              <a:rPr lang="es-MX" smtClean="0"/>
              <a:t>‹Nº›</a:t>
            </a:fld>
            <a:endParaRPr lang="es-MX"/>
          </a:p>
        </p:txBody>
      </p:sp>
    </p:spTree>
    <p:extLst>
      <p:ext uri="{BB962C8B-B14F-4D97-AF65-F5344CB8AC3E}">
        <p14:creationId xmlns:p14="http://schemas.microsoft.com/office/powerpoint/2010/main" val="2622331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999AB4-2B43-433A-A296-40479C0D30E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657A2D42-4996-40D3-9363-28A456F2B497}"/>
              </a:ext>
            </a:extLst>
          </p:cNvPr>
          <p:cNvSpPr>
            <a:spLocks noGrp="1"/>
          </p:cNvSpPr>
          <p:nvPr>
            <p:ph type="dt" sz="half" idx="10"/>
          </p:nvPr>
        </p:nvSpPr>
        <p:spPr/>
        <p:txBody>
          <a:bodyPr/>
          <a:lstStyle/>
          <a:p>
            <a:fld id="{A80A9202-DB8A-4A0E-9F69-A047D02CE01D}" type="datetimeFigureOut">
              <a:rPr lang="es-MX" smtClean="0"/>
              <a:t>25/07/2018</a:t>
            </a:fld>
            <a:endParaRPr lang="es-MX"/>
          </a:p>
        </p:txBody>
      </p:sp>
      <p:sp>
        <p:nvSpPr>
          <p:cNvPr id="4" name="Marcador de pie de página 3">
            <a:extLst>
              <a:ext uri="{FF2B5EF4-FFF2-40B4-BE49-F238E27FC236}">
                <a16:creationId xmlns:a16="http://schemas.microsoft.com/office/drawing/2014/main" id="{B2C6013C-2FEE-44C2-963D-71BD96DECD37}"/>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9577F029-4CC4-4A8A-AC23-CDA4A7796B9F}"/>
              </a:ext>
            </a:extLst>
          </p:cNvPr>
          <p:cNvSpPr>
            <a:spLocks noGrp="1"/>
          </p:cNvSpPr>
          <p:nvPr>
            <p:ph type="sldNum" sz="quarter" idx="12"/>
          </p:nvPr>
        </p:nvSpPr>
        <p:spPr/>
        <p:txBody>
          <a:bodyPr/>
          <a:lstStyle/>
          <a:p>
            <a:fld id="{50281A18-A205-4D77-8F99-C134168C27D0}" type="slidenum">
              <a:rPr lang="es-MX" smtClean="0"/>
              <a:t>‹Nº›</a:t>
            </a:fld>
            <a:endParaRPr lang="es-MX"/>
          </a:p>
        </p:txBody>
      </p:sp>
    </p:spTree>
    <p:extLst>
      <p:ext uri="{BB962C8B-B14F-4D97-AF65-F5344CB8AC3E}">
        <p14:creationId xmlns:p14="http://schemas.microsoft.com/office/powerpoint/2010/main" val="284722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9D6468D-7093-47EF-B9D9-595D7FD2AA50}"/>
              </a:ext>
            </a:extLst>
          </p:cNvPr>
          <p:cNvSpPr>
            <a:spLocks noGrp="1"/>
          </p:cNvSpPr>
          <p:nvPr>
            <p:ph type="dt" sz="half" idx="10"/>
          </p:nvPr>
        </p:nvSpPr>
        <p:spPr/>
        <p:txBody>
          <a:bodyPr/>
          <a:lstStyle/>
          <a:p>
            <a:fld id="{A80A9202-DB8A-4A0E-9F69-A047D02CE01D}" type="datetimeFigureOut">
              <a:rPr lang="es-MX" smtClean="0"/>
              <a:t>25/07/2018</a:t>
            </a:fld>
            <a:endParaRPr lang="es-MX"/>
          </a:p>
        </p:txBody>
      </p:sp>
      <p:sp>
        <p:nvSpPr>
          <p:cNvPr id="3" name="Marcador de pie de página 2">
            <a:extLst>
              <a:ext uri="{FF2B5EF4-FFF2-40B4-BE49-F238E27FC236}">
                <a16:creationId xmlns:a16="http://schemas.microsoft.com/office/drawing/2014/main" id="{0098E1FB-AE59-4E15-AA33-4E724D1192BA}"/>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88B85D9-8F71-4A12-907A-532D87E7DB54}"/>
              </a:ext>
            </a:extLst>
          </p:cNvPr>
          <p:cNvSpPr>
            <a:spLocks noGrp="1"/>
          </p:cNvSpPr>
          <p:nvPr>
            <p:ph type="sldNum" sz="quarter" idx="12"/>
          </p:nvPr>
        </p:nvSpPr>
        <p:spPr/>
        <p:txBody>
          <a:bodyPr/>
          <a:lstStyle/>
          <a:p>
            <a:fld id="{50281A18-A205-4D77-8F99-C134168C27D0}" type="slidenum">
              <a:rPr lang="es-MX" smtClean="0"/>
              <a:t>‹Nº›</a:t>
            </a:fld>
            <a:endParaRPr lang="es-MX"/>
          </a:p>
        </p:txBody>
      </p:sp>
    </p:spTree>
    <p:extLst>
      <p:ext uri="{BB962C8B-B14F-4D97-AF65-F5344CB8AC3E}">
        <p14:creationId xmlns:p14="http://schemas.microsoft.com/office/powerpoint/2010/main" val="1453988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3CE3E-3273-4E5A-8E75-B72AF0CB55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ACF8132-9F96-47D7-BAAA-9145043E2C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6FA20BA1-1E00-4940-80E9-B9517296B0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DE3CE5E-0207-4D5D-A9EE-6CD62C231DEE}"/>
              </a:ext>
            </a:extLst>
          </p:cNvPr>
          <p:cNvSpPr>
            <a:spLocks noGrp="1"/>
          </p:cNvSpPr>
          <p:nvPr>
            <p:ph type="dt" sz="half" idx="10"/>
          </p:nvPr>
        </p:nvSpPr>
        <p:spPr/>
        <p:txBody>
          <a:bodyPr/>
          <a:lstStyle/>
          <a:p>
            <a:fld id="{A80A9202-DB8A-4A0E-9F69-A047D02CE01D}" type="datetimeFigureOut">
              <a:rPr lang="es-MX" smtClean="0"/>
              <a:t>25/07/2018</a:t>
            </a:fld>
            <a:endParaRPr lang="es-MX"/>
          </a:p>
        </p:txBody>
      </p:sp>
      <p:sp>
        <p:nvSpPr>
          <p:cNvPr id="6" name="Marcador de pie de página 5">
            <a:extLst>
              <a:ext uri="{FF2B5EF4-FFF2-40B4-BE49-F238E27FC236}">
                <a16:creationId xmlns:a16="http://schemas.microsoft.com/office/drawing/2014/main" id="{EAAEAD1D-E40B-4AAF-BFAC-C600EBCB24F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8BA16D2-29B8-4C1B-A5D4-5D93C287A5E9}"/>
              </a:ext>
            </a:extLst>
          </p:cNvPr>
          <p:cNvSpPr>
            <a:spLocks noGrp="1"/>
          </p:cNvSpPr>
          <p:nvPr>
            <p:ph type="sldNum" sz="quarter" idx="12"/>
          </p:nvPr>
        </p:nvSpPr>
        <p:spPr/>
        <p:txBody>
          <a:bodyPr/>
          <a:lstStyle/>
          <a:p>
            <a:fld id="{50281A18-A205-4D77-8F99-C134168C27D0}" type="slidenum">
              <a:rPr lang="es-MX" smtClean="0"/>
              <a:t>‹Nº›</a:t>
            </a:fld>
            <a:endParaRPr lang="es-MX"/>
          </a:p>
        </p:txBody>
      </p:sp>
    </p:spTree>
    <p:extLst>
      <p:ext uri="{BB962C8B-B14F-4D97-AF65-F5344CB8AC3E}">
        <p14:creationId xmlns:p14="http://schemas.microsoft.com/office/powerpoint/2010/main" val="281736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244CAC-2A3E-4785-93AE-D2E6C6A9919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135512F-A541-47A8-827D-9DC9B9AD63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B8050D3-29A6-418E-876B-24C101996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FA840784-2D4B-4544-AB65-364B53968A93}"/>
              </a:ext>
            </a:extLst>
          </p:cNvPr>
          <p:cNvSpPr>
            <a:spLocks noGrp="1"/>
          </p:cNvSpPr>
          <p:nvPr>
            <p:ph type="dt" sz="half" idx="10"/>
          </p:nvPr>
        </p:nvSpPr>
        <p:spPr/>
        <p:txBody>
          <a:bodyPr/>
          <a:lstStyle/>
          <a:p>
            <a:fld id="{A80A9202-DB8A-4A0E-9F69-A047D02CE01D}" type="datetimeFigureOut">
              <a:rPr lang="es-MX" smtClean="0"/>
              <a:t>25/07/2018</a:t>
            </a:fld>
            <a:endParaRPr lang="es-MX"/>
          </a:p>
        </p:txBody>
      </p:sp>
      <p:sp>
        <p:nvSpPr>
          <p:cNvPr id="6" name="Marcador de pie de página 5">
            <a:extLst>
              <a:ext uri="{FF2B5EF4-FFF2-40B4-BE49-F238E27FC236}">
                <a16:creationId xmlns:a16="http://schemas.microsoft.com/office/drawing/2014/main" id="{D74E06A7-044D-467D-9BE0-BA963223E90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1A8E428-08BE-4841-8038-401E1785F872}"/>
              </a:ext>
            </a:extLst>
          </p:cNvPr>
          <p:cNvSpPr>
            <a:spLocks noGrp="1"/>
          </p:cNvSpPr>
          <p:nvPr>
            <p:ph type="sldNum" sz="quarter" idx="12"/>
          </p:nvPr>
        </p:nvSpPr>
        <p:spPr/>
        <p:txBody>
          <a:bodyPr/>
          <a:lstStyle/>
          <a:p>
            <a:fld id="{50281A18-A205-4D77-8F99-C134168C27D0}" type="slidenum">
              <a:rPr lang="es-MX" smtClean="0"/>
              <a:t>‹Nº›</a:t>
            </a:fld>
            <a:endParaRPr lang="es-MX"/>
          </a:p>
        </p:txBody>
      </p:sp>
    </p:spTree>
    <p:extLst>
      <p:ext uri="{BB962C8B-B14F-4D97-AF65-F5344CB8AC3E}">
        <p14:creationId xmlns:p14="http://schemas.microsoft.com/office/powerpoint/2010/main" val="95645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A1C01D0-C754-4C62-A1FD-0753F7067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A8C7216-E4A2-4936-9207-4315A89A03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15B3B2C-68AC-42F7-99E6-D514A2FDC1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0A9202-DB8A-4A0E-9F69-A047D02CE01D}" type="datetimeFigureOut">
              <a:rPr lang="es-MX" smtClean="0"/>
              <a:t>25/07/2018</a:t>
            </a:fld>
            <a:endParaRPr lang="es-MX"/>
          </a:p>
        </p:txBody>
      </p:sp>
      <p:sp>
        <p:nvSpPr>
          <p:cNvPr id="5" name="Marcador de pie de página 4">
            <a:extLst>
              <a:ext uri="{FF2B5EF4-FFF2-40B4-BE49-F238E27FC236}">
                <a16:creationId xmlns:a16="http://schemas.microsoft.com/office/drawing/2014/main" id="{10A15E44-782E-4CA1-BE69-A41386158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3CF0DBB1-0BA2-4002-BDF7-1959A5526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281A18-A205-4D77-8F99-C134168C27D0}" type="slidenum">
              <a:rPr lang="es-MX" smtClean="0"/>
              <a:t>‹Nº›</a:t>
            </a:fld>
            <a:endParaRPr lang="es-MX"/>
          </a:p>
        </p:txBody>
      </p:sp>
    </p:spTree>
    <p:extLst>
      <p:ext uri="{BB962C8B-B14F-4D97-AF65-F5344CB8AC3E}">
        <p14:creationId xmlns:p14="http://schemas.microsoft.com/office/powerpoint/2010/main" val="2364412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Lágrima 29">
            <a:extLst>
              <a:ext uri="{FF2B5EF4-FFF2-40B4-BE49-F238E27FC236}">
                <a16:creationId xmlns:a16="http://schemas.microsoft.com/office/drawing/2014/main" id="{1291C879-49F7-4AA0-AB53-652BB05544CC}"/>
              </a:ext>
            </a:extLst>
          </p:cNvPr>
          <p:cNvSpPr/>
          <p:nvPr/>
        </p:nvSpPr>
        <p:spPr>
          <a:xfrm>
            <a:off x="47092" y="3162078"/>
            <a:ext cx="1504707" cy="1683645"/>
          </a:xfrm>
          <a:prstGeom prst="teardrop">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Elipse 19">
            <a:extLst>
              <a:ext uri="{FF2B5EF4-FFF2-40B4-BE49-F238E27FC236}">
                <a16:creationId xmlns:a16="http://schemas.microsoft.com/office/drawing/2014/main" id="{A1993BC8-A358-45EF-9124-0626E7D04339}"/>
              </a:ext>
            </a:extLst>
          </p:cNvPr>
          <p:cNvSpPr/>
          <p:nvPr/>
        </p:nvSpPr>
        <p:spPr>
          <a:xfrm>
            <a:off x="3629905" y="5386480"/>
            <a:ext cx="2648066" cy="1057433"/>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Elipse 18">
            <a:extLst>
              <a:ext uri="{FF2B5EF4-FFF2-40B4-BE49-F238E27FC236}">
                <a16:creationId xmlns:a16="http://schemas.microsoft.com/office/drawing/2014/main" id="{BB3B223F-959D-4925-9AE9-FC640567C041}"/>
              </a:ext>
            </a:extLst>
          </p:cNvPr>
          <p:cNvSpPr/>
          <p:nvPr/>
        </p:nvSpPr>
        <p:spPr>
          <a:xfrm>
            <a:off x="3724926" y="3921550"/>
            <a:ext cx="2150094" cy="51672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Elipse 17">
            <a:extLst>
              <a:ext uri="{FF2B5EF4-FFF2-40B4-BE49-F238E27FC236}">
                <a16:creationId xmlns:a16="http://schemas.microsoft.com/office/drawing/2014/main" id="{438F6150-E789-4D17-8353-70F0E8DA4C39}"/>
              </a:ext>
            </a:extLst>
          </p:cNvPr>
          <p:cNvSpPr/>
          <p:nvPr/>
        </p:nvSpPr>
        <p:spPr>
          <a:xfrm>
            <a:off x="3633173" y="1439031"/>
            <a:ext cx="2001917" cy="65747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7F1DA46E-5A15-4318-9416-17593FFB0EB4}"/>
              </a:ext>
            </a:extLst>
          </p:cNvPr>
          <p:cNvSpPr>
            <a:spLocks noGrp="1"/>
          </p:cNvSpPr>
          <p:nvPr>
            <p:ph type="title"/>
          </p:nvPr>
        </p:nvSpPr>
        <p:spPr>
          <a:xfrm>
            <a:off x="217393" y="381597"/>
            <a:ext cx="4622800" cy="657472"/>
          </a:xfrm>
          <a:solidFill>
            <a:schemeClr val="accent2">
              <a:lumMod val="75000"/>
            </a:schemeClr>
          </a:solidFill>
        </p:spPr>
        <p:txBody>
          <a:bodyPr>
            <a:normAutofit fontScale="90000"/>
          </a:bodyPr>
          <a:lstStyle/>
          <a:p>
            <a:r>
              <a:rPr lang="es-MX" dirty="0"/>
              <a:t>Esquema de Personal</a:t>
            </a:r>
          </a:p>
        </p:txBody>
      </p:sp>
      <p:sp>
        <p:nvSpPr>
          <p:cNvPr id="6" name="Abrir llave 5">
            <a:extLst>
              <a:ext uri="{FF2B5EF4-FFF2-40B4-BE49-F238E27FC236}">
                <a16:creationId xmlns:a16="http://schemas.microsoft.com/office/drawing/2014/main" id="{B6D9C141-1E1F-4520-93BB-0A5C0F177B14}"/>
              </a:ext>
            </a:extLst>
          </p:cNvPr>
          <p:cNvSpPr/>
          <p:nvPr/>
        </p:nvSpPr>
        <p:spPr>
          <a:xfrm>
            <a:off x="1672684" y="2096503"/>
            <a:ext cx="1168400" cy="3171612"/>
          </a:xfrm>
          <a:prstGeom prst="leftBrace">
            <a:avLst>
              <a:gd name="adj1" fmla="val 5072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8" name="CuadroTexto 7">
            <a:extLst>
              <a:ext uri="{FF2B5EF4-FFF2-40B4-BE49-F238E27FC236}">
                <a16:creationId xmlns:a16="http://schemas.microsoft.com/office/drawing/2014/main" id="{F71CED1B-CCF1-4817-86C6-F2D3C149FF5B}"/>
              </a:ext>
            </a:extLst>
          </p:cNvPr>
          <p:cNvSpPr txBox="1"/>
          <p:nvPr/>
        </p:nvSpPr>
        <p:spPr>
          <a:xfrm>
            <a:off x="85846" y="3631061"/>
            <a:ext cx="1504707" cy="769441"/>
          </a:xfrm>
          <a:prstGeom prst="rect">
            <a:avLst/>
          </a:prstGeom>
          <a:noFill/>
        </p:spPr>
        <p:txBody>
          <a:bodyPr wrap="none" rtlCol="0">
            <a:spAutoFit/>
          </a:bodyPr>
          <a:lstStyle/>
          <a:p>
            <a:r>
              <a:rPr lang="es-MX" sz="2200" dirty="0"/>
              <a:t>Perfil de las</a:t>
            </a:r>
          </a:p>
          <a:p>
            <a:r>
              <a:rPr lang="es-MX" sz="2200" dirty="0"/>
              <a:t> personas</a:t>
            </a:r>
          </a:p>
        </p:txBody>
      </p:sp>
      <p:sp>
        <p:nvSpPr>
          <p:cNvPr id="9" name="CuadroTexto 8">
            <a:extLst>
              <a:ext uri="{FF2B5EF4-FFF2-40B4-BE49-F238E27FC236}">
                <a16:creationId xmlns:a16="http://schemas.microsoft.com/office/drawing/2014/main" id="{4E1BEE33-301D-4B20-BC25-5C37F52C1F93}"/>
              </a:ext>
            </a:extLst>
          </p:cNvPr>
          <p:cNvSpPr txBox="1"/>
          <p:nvPr/>
        </p:nvSpPr>
        <p:spPr>
          <a:xfrm>
            <a:off x="6502355" y="0"/>
            <a:ext cx="2049535" cy="369332"/>
          </a:xfrm>
          <a:prstGeom prst="rect">
            <a:avLst/>
          </a:prstGeom>
          <a:solidFill>
            <a:srgbClr val="00B0F0"/>
          </a:solidFill>
        </p:spPr>
        <p:txBody>
          <a:bodyPr wrap="none" rtlCol="0">
            <a:spAutoFit/>
          </a:bodyPr>
          <a:lstStyle/>
          <a:p>
            <a:r>
              <a:rPr lang="es-MX" dirty="0"/>
              <a:t>Actividades y tareas</a:t>
            </a:r>
          </a:p>
        </p:txBody>
      </p:sp>
      <p:sp>
        <p:nvSpPr>
          <p:cNvPr id="10" name="CuadroTexto 9">
            <a:extLst>
              <a:ext uri="{FF2B5EF4-FFF2-40B4-BE49-F238E27FC236}">
                <a16:creationId xmlns:a16="http://schemas.microsoft.com/office/drawing/2014/main" id="{EFE248AA-549B-4A87-9D5C-2768316133E6}"/>
              </a:ext>
            </a:extLst>
          </p:cNvPr>
          <p:cNvSpPr txBox="1"/>
          <p:nvPr/>
        </p:nvSpPr>
        <p:spPr>
          <a:xfrm>
            <a:off x="10213339" y="12265"/>
            <a:ext cx="1538691" cy="369332"/>
          </a:xfrm>
          <a:prstGeom prst="rect">
            <a:avLst/>
          </a:prstGeom>
          <a:solidFill>
            <a:srgbClr val="00B0F0"/>
          </a:solidFill>
        </p:spPr>
        <p:txBody>
          <a:bodyPr wrap="none" rtlCol="0">
            <a:spAutoFit/>
          </a:bodyPr>
          <a:lstStyle/>
          <a:p>
            <a:r>
              <a:rPr lang="es-MX" dirty="0"/>
              <a:t>Características</a:t>
            </a:r>
          </a:p>
        </p:txBody>
      </p:sp>
      <p:sp>
        <p:nvSpPr>
          <p:cNvPr id="11" name="CuadroTexto 10">
            <a:extLst>
              <a:ext uri="{FF2B5EF4-FFF2-40B4-BE49-F238E27FC236}">
                <a16:creationId xmlns:a16="http://schemas.microsoft.com/office/drawing/2014/main" id="{80A59F0F-9F1C-4B49-92F7-E526442B105A}"/>
              </a:ext>
            </a:extLst>
          </p:cNvPr>
          <p:cNvSpPr txBox="1"/>
          <p:nvPr/>
        </p:nvSpPr>
        <p:spPr>
          <a:xfrm>
            <a:off x="2140294" y="3521017"/>
            <a:ext cx="1455270" cy="369332"/>
          </a:xfrm>
          <a:prstGeom prst="rect">
            <a:avLst/>
          </a:prstGeom>
          <a:solidFill>
            <a:srgbClr val="7030A0"/>
          </a:solidFill>
        </p:spPr>
        <p:txBody>
          <a:bodyPr wrap="none" rtlCol="0">
            <a:spAutoFit/>
          </a:bodyPr>
          <a:lstStyle/>
          <a:p>
            <a:r>
              <a:rPr lang="es-MX" dirty="0">
                <a:solidFill>
                  <a:schemeClr val="bg1">
                    <a:lumMod val="95000"/>
                  </a:schemeClr>
                </a:solidFill>
              </a:rPr>
              <a:t>Persona Líder</a:t>
            </a:r>
          </a:p>
        </p:txBody>
      </p:sp>
      <p:sp>
        <p:nvSpPr>
          <p:cNvPr id="12" name="CuadroTexto 11">
            <a:extLst>
              <a:ext uri="{FF2B5EF4-FFF2-40B4-BE49-F238E27FC236}">
                <a16:creationId xmlns:a16="http://schemas.microsoft.com/office/drawing/2014/main" id="{F75F4EE9-2928-42F6-8033-084B22280537}"/>
              </a:ext>
            </a:extLst>
          </p:cNvPr>
          <p:cNvSpPr txBox="1"/>
          <p:nvPr/>
        </p:nvSpPr>
        <p:spPr>
          <a:xfrm>
            <a:off x="3633173" y="1546575"/>
            <a:ext cx="2141933" cy="369332"/>
          </a:xfrm>
          <a:prstGeom prst="rect">
            <a:avLst/>
          </a:prstGeom>
          <a:noFill/>
        </p:spPr>
        <p:txBody>
          <a:bodyPr wrap="none" rtlCol="0">
            <a:spAutoFit/>
          </a:bodyPr>
          <a:lstStyle/>
          <a:p>
            <a:r>
              <a:rPr lang="es-MX" dirty="0"/>
              <a:t>Persona Supervisora </a:t>
            </a:r>
          </a:p>
        </p:txBody>
      </p:sp>
      <p:sp>
        <p:nvSpPr>
          <p:cNvPr id="13" name="CuadroTexto 12">
            <a:extLst>
              <a:ext uri="{FF2B5EF4-FFF2-40B4-BE49-F238E27FC236}">
                <a16:creationId xmlns:a16="http://schemas.microsoft.com/office/drawing/2014/main" id="{E498C2DF-09EB-4085-A293-6A2BCF752237}"/>
              </a:ext>
            </a:extLst>
          </p:cNvPr>
          <p:cNvSpPr txBox="1"/>
          <p:nvPr/>
        </p:nvSpPr>
        <p:spPr>
          <a:xfrm>
            <a:off x="3896455" y="3978080"/>
            <a:ext cx="1814407" cy="369332"/>
          </a:xfrm>
          <a:prstGeom prst="rect">
            <a:avLst/>
          </a:prstGeom>
          <a:noFill/>
        </p:spPr>
        <p:txBody>
          <a:bodyPr wrap="none" rtlCol="0">
            <a:spAutoFit/>
          </a:bodyPr>
          <a:lstStyle/>
          <a:p>
            <a:r>
              <a:rPr lang="es-MX" dirty="0"/>
              <a:t>Persona Compras</a:t>
            </a:r>
          </a:p>
        </p:txBody>
      </p:sp>
      <p:sp>
        <p:nvSpPr>
          <p:cNvPr id="14" name="CuadroTexto 13">
            <a:extLst>
              <a:ext uri="{FF2B5EF4-FFF2-40B4-BE49-F238E27FC236}">
                <a16:creationId xmlns:a16="http://schemas.microsoft.com/office/drawing/2014/main" id="{5395333D-A279-4E7D-9880-78A4C115C027}"/>
              </a:ext>
            </a:extLst>
          </p:cNvPr>
          <p:cNvSpPr txBox="1"/>
          <p:nvPr/>
        </p:nvSpPr>
        <p:spPr>
          <a:xfrm>
            <a:off x="3995243" y="5600221"/>
            <a:ext cx="1986634" cy="646331"/>
          </a:xfrm>
          <a:prstGeom prst="rect">
            <a:avLst/>
          </a:prstGeom>
          <a:solidFill>
            <a:schemeClr val="accent6">
              <a:lumMod val="60000"/>
              <a:lumOff val="40000"/>
            </a:schemeClr>
          </a:solidFill>
        </p:spPr>
        <p:txBody>
          <a:bodyPr wrap="none" rtlCol="0">
            <a:spAutoFit/>
          </a:bodyPr>
          <a:lstStyle/>
          <a:p>
            <a:r>
              <a:rPr lang="es-MX" dirty="0"/>
              <a:t>Persona Relaciones</a:t>
            </a:r>
          </a:p>
          <a:p>
            <a:r>
              <a:rPr lang="es-MX" dirty="0"/>
              <a:t> Publicas</a:t>
            </a:r>
          </a:p>
        </p:txBody>
      </p:sp>
      <p:sp>
        <p:nvSpPr>
          <p:cNvPr id="16" name="Abrir llave 15">
            <a:extLst>
              <a:ext uri="{FF2B5EF4-FFF2-40B4-BE49-F238E27FC236}">
                <a16:creationId xmlns:a16="http://schemas.microsoft.com/office/drawing/2014/main" id="{278677D3-EB4D-4AF6-A240-90F1C2892CCF}"/>
              </a:ext>
            </a:extLst>
          </p:cNvPr>
          <p:cNvSpPr/>
          <p:nvPr/>
        </p:nvSpPr>
        <p:spPr>
          <a:xfrm>
            <a:off x="3256493" y="1347101"/>
            <a:ext cx="779930" cy="51293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22" name="CuadroTexto 21">
            <a:extLst>
              <a:ext uri="{FF2B5EF4-FFF2-40B4-BE49-F238E27FC236}">
                <a16:creationId xmlns:a16="http://schemas.microsoft.com/office/drawing/2014/main" id="{40A279C4-06DA-42A6-B10D-CD6658F8199F}"/>
              </a:ext>
            </a:extLst>
          </p:cNvPr>
          <p:cNvSpPr txBox="1"/>
          <p:nvPr/>
        </p:nvSpPr>
        <p:spPr>
          <a:xfrm>
            <a:off x="5706332" y="299756"/>
            <a:ext cx="3834704" cy="2031325"/>
          </a:xfrm>
          <a:prstGeom prst="rect">
            <a:avLst/>
          </a:prstGeom>
          <a:solidFill>
            <a:schemeClr val="tx2">
              <a:lumMod val="40000"/>
              <a:lumOff val="60000"/>
            </a:schemeClr>
          </a:solidFill>
          <a:ln w="28575">
            <a:noFill/>
          </a:ln>
        </p:spPr>
        <p:txBody>
          <a:bodyPr wrap="none" rtlCol="0">
            <a:spAutoFit/>
          </a:bodyPr>
          <a:lstStyle/>
          <a:p>
            <a:r>
              <a:rPr lang="es-MX" dirty="0"/>
              <a:t>Encargada de supervisar la instalación </a:t>
            </a:r>
          </a:p>
          <a:p>
            <a:r>
              <a:rPr lang="es-MX" dirty="0"/>
              <a:t>de las lamparas. Encargado de decidir </a:t>
            </a:r>
          </a:p>
          <a:p>
            <a:r>
              <a:rPr lang="es-MX" dirty="0"/>
              <a:t>donde se instalaran las lamparas, junto</a:t>
            </a:r>
          </a:p>
          <a:p>
            <a:r>
              <a:rPr lang="es-MX" dirty="0"/>
              <a:t> con los vecinos. realizando </a:t>
            </a:r>
          </a:p>
          <a:p>
            <a:r>
              <a:rPr lang="es-MX" dirty="0"/>
              <a:t>un mapa de donde irán las lamparas.</a:t>
            </a:r>
          </a:p>
          <a:p>
            <a:r>
              <a:rPr lang="es-MX" dirty="0"/>
              <a:t>Acordar con los vecinos quien esta </a:t>
            </a:r>
          </a:p>
          <a:p>
            <a:r>
              <a:rPr lang="es-MX" dirty="0"/>
              <a:t>a cargo de cuidar cada lampara.</a:t>
            </a:r>
          </a:p>
        </p:txBody>
      </p:sp>
      <p:sp>
        <p:nvSpPr>
          <p:cNvPr id="23" name="CuadroTexto 22">
            <a:extLst>
              <a:ext uri="{FF2B5EF4-FFF2-40B4-BE49-F238E27FC236}">
                <a16:creationId xmlns:a16="http://schemas.microsoft.com/office/drawing/2014/main" id="{57FB2B3D-7B5B-43E8-A15D-5A8787B6AA08}"/>
              </a:ext>
            </a:extLst>
          </p:cNvPr>
          <p:cNvSpPr txBox="1"/>
          <p:nvPr/>
        </p:nvSpPr>
        <p:spPr>
          <a:xfrm>
            <a:off x="9612278" y="328290"/>
            <a:ext cx="2618602" cy="2308324"/>
          </a:xfrm>
          <a:prstGeom prst="rect">
            <a:avLst/>
          </a:prstGeom>
          <a:solidFill>
            <a:schemeClr val="tx2">
              <a:lumMod val="40000"/>
              <a:lumOff val="60000"/>
            </a:schemeClr>
          </a:solidFill>
        </p:spPr>
        <p:txBody>
          <a:bodyPr wrap="none" rtlCol="0">
            <a:spAutoFit/>
          </a:bodyPr>
          <a:lstStyle/>
          <a:p>
            <a:r>
              <a:rPr lang="es-MX" dirty="0"/>
              <a:t>Tiene que ser una</a:t>
            </a:r>
          </a:p>
          <a:p>
            <a:r>
              <a:rPr lang="es-MX" dirty="0"/>
              <a:t> persona</a:t>
            </a:r>
          </a:p>
          <a:p>
            <a:r>
              <a:rPr lang="es-MX" dirty="0"/>
              <a:t> sociable y empática. </a:t>
            </a:r>
          </a:p>
          <a:p>
            <a:r>
              <a:rPr lang="es-MX" dirty="0"/>
              <a:t>Con conocimientos de</a:t>
            </a:r>
          </a:p>
          <a:p>
            <a:r>
              <a:rPr lang="es-MX" dirty="0"/>
              <a:t> trabajo con las personas, </a:t>
            </a:r>
          </a:p>
          <a:p>
            <a:r>
              <a:rPr lang="es-MX" dirty="0"/>
              <a:t>ser organizada, </a:t>
            </a:r>
          </a:p>
          <a:p>
            <a:r>
              <a:rPr lang="es-MX" dirty="0"/>
              <a:t>trabajadora, </a:t>
            </a:r>
          </a:p>
          <a:p>
            <a:r>
              <a:rPr lang="es-MX" dirty="0"/>
              <a:t>Dinámica.</a:t>
            </a:r>
          </a:p>
        </p:txBody>
      </p:sp>
      <p:sp>
        <p:nvSpPr>
          <p:cNvPr id="25" name="CuadroTexto 24">
            <a:extLst>
              <a:ext uri="{FF2B5EF4-FFF2-40B4-BE49-F238E27FC236}">
                <a16:creationId xmlns:a16="http://schemas.microsoft.com/office/drawing/2014/main" id="{3452E5AE-A118-430E-965F-C1D4B1F0AC08}"/>
              </a:ext>
            </a:extLst>
          </p:cNvPr>
          <p:cNvSpPr txBox="1"/>
          <p:nvPr/>
        </p:nvSpPr>
        <p:spPr>
          <a:xfrm>
            <a:off x="9821779" y="2871626"/>
            <a:ext cx="1842236" cy="1754326"/>
          </a:xfrm>
          <a:prstGeom prst="rect">
            <a:avLst/>
          </a:prstGeom>
          <a:solidFill>
            <a:schemeClr val="accent4">
              <a:lumMod val="60000"/>
              <a:lumOff val="40000"/>
            </a:schemeClr>
          </a:solidFill>
        </p:spPr>
        <p:txBody>
          <a:bodyPr wrap="none" rtlCol="0">
            <a:spAutoFit/>
          </a:bodyPr>
          <a:lstStyle/>
          <a:p>
            <a:r>
              <a:rPr lang="es-MX" dirty="0"/>
              <a:t>Tener experiencia</a:t>
            </a:r>
          </a:p>
          <a:p>
            <a:r>
              <a:rPr lang="es-MX" dirty="0"/>
              <a:t> en compra de</a:t>
            </a:r>
          </a:p>
          <a:p>
            <a:r>
              <a:rPr lang="es-MX" dirty="0"/>
              <a:t> equipo</a:t>
            </a:r>
          </a:p>
          <a:p>
            <a:r>
              <a:rPr lang="es-MX" dirty="0"/>
              <a:t> industrial y </a:t>
            </a:r>
          </a:p>
          <a:p>
            <a:r>
              <a:rPr lang="es-MX" dirty="0"/>
              <a:t>infraestructura</a:t>
            </a:r>
          </a:p>
          <a:p>
            <a:r>
              <a:rPr lang="es-MX" dirty="0"/>
              <a:t>Urbana.</a:t>
            </a:r>
          </a:p>
        </p:txBody>
      </p:sp>
      <p:sp>
        <p:nvSpPr>
          <p:cNvPr id="26" name="CuadroTexto 25">
            <a:extLst>
              <a:ext uri="{FF2B5EF4-FFF2-40B4-BE49-F238E27FC236}">
                <a16:creationId xmlns:a16="http://schemas.microsoft.com/office/drawing/2014/main" id="{73EF8772-A28D-41ED-83A2-0E4D34E5B5C7}"/>
              </a:ext>
            </a:extLst>
          </p:cNvPr>
          <p:cNvSpPr txBox="1"/>
          <p:nvPr/>
        </p:nvSpPr>
        <p:spPr>
          <a:xfrm>
            <a:off x="5940697" y="2713539"/>
            <a:ext cx="3760197" cy="2031325"/>
          </a:xfrm>
          <a:prstGeom prst="rect">
            <a:avLst/>
          </a:prstGeom>
          <a:solidFill>
            <a:schemeClr val="accent4">
              <a:lumMod val="60000"/>
              <a:lumOff val="40000"/>
            </a:schemeClr>
          </a:solidFill>
        </p:spPr>
        <p:txBody>
          <a:bodyPr wrap="none" rtlCol="0">
            <a:spAutoFit/>
          </a:bodyPr>
          <a:lstStyle/>
          <a:p>
            <a:r>
              <a:rPr lang="es-MX" dirty="0"/>
              <a:t>Realizar una investigación de</a:t>
            </a:r>
          </a:p>
          <a:p>
            <a:r>
              <a:rPr lang="es-MX" dirty="0"/>
              <a:t> mercado. Comparar costos, calidad </a:t>
            </a:r>
          </a:p>
          <a:p>
            <a:r>
              <a:rPr lang="es-MX" dirty="0"/>
              <a:t>tiempo de entrega y forma de pago.</a:t>
            </a:r>
          </a:p>
          <a:p>
            <a:r>
              <a:rPr lang="es-MX" dirty="0"/>
              <a:t>Pedir cotizaciones a por lo menos dos </a:t>
            </a:r>
          </a:p>
          <a:p>
            <a:r>
              <a:rPr lang="es-MX" dirty="0"/>
              <a:t>empresas. Buscar una empresa para la</a:t>
            </a:r>
          </a:p>
          <a:p>
            <a:r>
              <a:rPr lang="es-MX" dirty="0"/>
              <a:t> instalación de las lamparas.</a:t>
            </a:r>
          </a:p>
          <a:p>
            <a:r>
              <a:rPr lang="es-MX" dirty="0"/>
              <a:t>Comprar lamparas e instalarlas. </a:t>
            </a:r>
          </a:p>
        </p:txBody>
      </p:sp>
      <p:sp>
        <p:nvSpPr>
          <p:cNvPr id="27" name="CuadroTexto 26">
            <a:extLst>
              <a:ext uri="{FF2B5EF4-FFF2-40B4-BE49-F238E27FC236}">
                <a16:creationId xmlns:a16="http://schemas.microsoft.com/office/drawing/2014/main" id="{46449EC0-3876-4446-A4E3-9DACF98E3B96}"/>
              </a:ext>
            </a:extLst>
          </p:cNvPr>
          <p:cNvSpPr txBox="1"/>
          <p:nvPr/>
        </p:nvSpPr>
        <p:spPr>
          <a:xfrm>
            <a:off x="6365442" y="5184722"/>
            <a:ext cx="3335452" cy="1477328"/>
          </a:xfrm>
          <a:prstGeom prst="rect">
            <a:avLst/>
          </a:prstGeom>
          <a:solidFill>
            <a:schemeClr val="accent6">
              <a:lumMod val="60000"/>
              <a:lumOff val="40000"/>
            </a:schemeClr>
          </a:solidFill>
        </p:spPr>
        <p:txBody>
          <a:bodyPr wrap="square" rtlCol="0">
            <a:spAutoFit/>
          </a:bodyPr>
          <a:lstStyle/>
          <a:p>
            <a:r>
              <a:rPr lang="es-MX" dirty="0"/>
              <a:t>Buscar fondos para la compra de </a:t>
            </a:r>
          </a:p>
          <a:p>
            <a:r>
              <a:rPr lang="es-MX" dirty="0"/>
              <a:t>las lamparas. Buscar donaciones.</a:t>
            </a:r>
          </a:p>
          <a:p>
            <a:r>
              <a:rPr lang="es-MX" dirty="0"/>
              <a:t> </a:t>
            </a:r>
            <a:r>
              <a:rPr lang="es-MX" dirty="0" err="1"/>
              <a:t>ONGs</a:t>
            </a:r>
            <a:r>
              <a:rPr lang="es-MX" dirty="0"/>
              <a:t> que nos ayuden con recursos económicos. Atender y contactar a Posibles donadores.</a:t>
            </a:r>
          </a:p>
        </p:txBody>
      </p:sp>
      <p:sp>
        <p:nvSpPr>
          <p:cNvPr id="28" name="CuadroTexto 27">
            <a:extLst>
              <a:ext uri="{FF2B5EF4-FFF2-40B4-BE49-F238E27FC236}">
                <a16:creationId xmlns:a16="http://schemas.microsoft.com/office/drawing/2014/main" id="{E71998F5-DEA2-470C-A4B6-78643EE576D0}"/>
              </a:ext>
            </a:extLst>
          </p:cNvPr>
          <p:cNvSpPr txBox="1"/>
          <p:nvPr/>
        </p:nvSpPr>
        <p:spPr>
          <a:xfrm>
            <a:off x="9821779" y="4771445"/>
            <a:ext cx="2273389" cy="2031325"/>
          </a:xfrm>
          <a:prstGeom prst="rect">
            <a:avLst/>
          </a:prstGeom>
          <a:solidFill>
            <a:schemeClr val="accent6">
              <a:lumMod val="60000"/>
              <a:lumOff val="40000"/>
            </a:schemeClr>
          </a:solidFill>
        </p:spPr>
        <p:txBody>
          <a:bodyPr wrap="square" rtlCol="0">
            <a:spAutoFit/>
          </a:bodyPr>
          <a:lstStyle/>
          <a:p>
            <a:r>
              <a:rPr lang="es-MX" dirty="0"/>
              <a:t>Tiene que ser una</a:t>
            </a:r>
          </a:p>
          <a:p>
            <a:r>
              <a:rPr lang="es-MX" dirty="0"/>
              <a:t> persona muy </a:t>
            </a:r>
          </a:p>
          <a:p>
            <a:r>
              <a:rPr lang="es-MX" dirty="0"/>
              <a:t>diplomática, </a:t>
            </a:r>
          </a:p>
          <a:p>
            <a:r>
              <a:rPr lang="es-MX" dirty="0"/>
              <a:t>interesada</a:t>
            </a:r>
          </a:p>
          <a:p>
            <a:r>
              <a:rPr lang="es-MX" dirty="0"/>
              <a:t> en la causa, con </a:t>
            </a:r>
          </a:p>
          <a:p>
            <a:r>
              <a:rPr lang="es-MX" dirty="0"/>
              <a:t>actitud positiva</a:t>
            </a:r>
          </a:p>
          <a:p>
            <a:r>
              <a:rPr lang="es-MX" dirty="0"/>
              <a:t> y muy perseverante.  </a:t>
            </a:r>
          </a:p>
        </p:txBody>
      </p:sp>
    </p:spTree>
    <p:extLst>
      <p:ext uri="{BB962C8B-B14F-4D97-AF65-F5344CB8AC3E}">
        <p14:creationId xmlns:p14="http://schemas.microsoft.com/office/powerpoint/2010/main" val="1986834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5F00AB-04FE-4103-B2A9-352351A02FE5}"/>
              </a:ext>
            </a:extLst>
          </p:cNvPr>
          <p:cNvSpPr>
            <a:spLocks noGrp="1"/>
          </p:cNvSpPr>
          <p:nvPr>
            <p:ph idx="1"/>
          </p:nvPr>
        </p:nvSpPr>
        <p:spPr>
          <a:xfrm>
            <a:off x="838200" y="382137"/>
            <a:ext cx="10515600" cy="5794826"/>
          </a:xfrm>
        </p:spPr>
        <p:style>
          <a:lnRef idx="1">
            <a:schemeClr val="accent3"/>
          </a:lnRef>
          <a:fillRef idx="2">
            <a:schemeClr val="accent3"/>
          </a:fillRef>
          <a:effectRef idx="1">
            <a:schemeClr val="accent3"/>
          </a:effectRef>
          <a:fontRef idx="minor">
            <a:schemeClr val="dk1"/>
          </a:fontRef>
        </p:style>
        <p:txBody>
          <a:bodyPr>
            <a:normAutofit fontScale="85000" lnSpcReduction="20000"/>
          </a:bodyPr>
          <a:lstStyle/>
          <a:p>
            <a:pPr marL="0" indent="0">
              <a:buNone/>
            </a:pPr>
            <a:endParaRPr lang="es-MX" dirty="0"/>
          </a:p>
          <a:p>
            <a:pPr marL="514350" indent="-514350">
              <a:buFont typeface="+mj-lt"/>
              <a:buAutoNum type="arabicPeriod"/>
            </a:pPr>
            <a:r>
              <a:rPr lang="es-MX" dirty="0">
                <a:solidFill>
                  <a:srgbClr val="7030A0"/>
                </a:solidFill>
              </a:rPr>
              <a:t>Buffer</a:t>
            </a:r>
            <a:r>
              <a:rPr lang="es-MX" dirty="0"/>
              <a:t> es una de las utilidades más conocidas para programar publicaciones en perfiles de redes sociales. En unos pocos </a:t>
            </a:r>
            <a:r>
              <a:rPr lang="es-MX" dirty="0" err="1"/>
              <a:t>clicks</a:t>
            </a:r>
            <a:r>
              <a:rPr lang="es-MX" dirty="0"/>
              <a:t> puedes conectar las cuentas de Facebook, Twitter, LinkedIn, Pinterest y Google+, y empezar a programar y compartir contenido, con gran flexibilidad en las opciones de programación. De esta forma creas un calendario de publicación con todos los artículos en cola, y ahorras tiempo.</a:t>
            </a:r>
          </a:p>
          <a:p>
            <a:pPr marL="514350" indent="-514350">
              <a:buFont typeface="+mj-lt"/>
              <a:buAutoNum type="arabicPeriod"/>
            </a:pPr>
            <a:r>
              <a:rPr lang="es-MX" dirty="0">
                <a:solidFill>
                  <a:srgbClr val="7030A0"/>
                </a:solidFill>
              </a:rPr>
              <a:t>Edgar</a:t>
            </a:r>
            <a:r>
              <a:rPr lang="es-MX" dirty="0"/>
              <a:t> una cosa es programar el contenido que vas publicando en tu blog o en la web de tu empresa para promocionarlo en redes sociales, y otra es reaprovechar contenido antiguo que todavía sigue siendo válido pero que quizás en su día pasó desapercibido. Aquí es donde una herramienta como Edgar puede ayudarte.</a:t>
            </a:r>
          </a:p>
          <a:p>
            <a:pPr marL="514350" indent="-514350">
              <a:buFont typeface="+mj-lt"/>
              <a:buAutoNum type="arabicPeriod"/>
            </a:pPr>
            <a:endParaRPr lang="es-MX" dirty="0"/>
          </a:p>
          <a:p>
            <a:pPr marL="514350" indent="-514350">
              <a:buFont typeface="+mj-lt"/>
              <a:buAutoNum type="arabicPeriod"/>
            </a:pPr>
            <a:r>
              <a:rPr lang="es-MX" dirty="0">
                <a:solidFill>
                  <a:srgbClr val="7030A0"/>
                </a:solidFill>
              </a:rPr>
              <a:t>Infogr.am </a:t>
            </a:r>
            <a:r>
              <a:rPr lang="es-MX" dirty="0"/>
              <a:t>Las infografías son un tipo de contenido gráfico que resultan perfectas para compartir cierto tipo de datos en redes sociales - y con Infogr.am puedes crearlas fácilmente, desde tu propio navegador web. La herramienta incluye ya varios temas predefinidos a los que puedes añadir tus propias imágenes, tablas y gráficas, e incluso importar datos desde un fichero Excel si tienes la información guardada en este formato.</a:t>
            </a:r>
          </a:p>
          <a:p>
            <a:pPr marL="514350" indent="-514350">
              <a:buFont typeface="+mj-lt"/>
              <a:buAutoNum type="arabicPeriod"/>
            </a:pPr>
            <a:endParaRPr lang="es-MX" dirty="0"/>
          </a:p>
          <a:p>
            <a:pPr marL="514350" indent="-514350">
              <a:buFont typeface="+mj-lt"/>
              <a:buAutoNum type="arabicPeriod"/>
            </a:pPr>
            <a:endParaRPr lang="es-MX" dirty="0"/>
          </a:p>
          <a:p>
            <a:pPr marL="514350" indent="-514350">
              <a:buFont typeface="+mj-lt"/>
              <a:buAutoNum type="arabicPeriod"/>
            </a:pPr>
            <a:endParaRPr lang="es-MX" dirty="0"/>
          </a:p>
          <a:p>
            <a:pPr marL="514350" indent="-514350">
              <a:buFont typeface="+mj-lt"/>
              <a:buAutoNum type="arabicPeriod"/>
            </a:pPr>
            <a:endParaRPr lang="es-MX" dirty="0"/>
          </a:p>
        </p:txBody>
      </p:sp>
      <p:sp>
        <p:nvSpPr>
          <p:cNvPr id="4" name="CuadroTexto 3">
            <a:extLst>
              <a:ext uri="{FF2B5EF4-FFF2-40B4-BE49-F238E27FC236}">
                <a16:creationId xmlns:a16="http://schemas.microsoft.com/office/drawing/2014/main" id="{89DA22AF-CFD5-40E6-855E-CAB9950E07C2}"/>
              </a:ext>
            </a:extLst>
          </p:cNvPr>
          <p:cNvSpPr txBox="1"/>
          <p:nvPr/>
        </p:nvSpPr>
        <p:spPr>
          <a:xfrm>
            <a:off x="4230806" y="-143746"/>
            <a:ext cx="2181559" cy="630942"/>
          </a:xfrm>
          <a:prstGeom prst="rect">
            <a:avLst/>
          </a:prstGeom>
          <a:noFill/>
        </p:spPr>
        <p:txBody>
          <a:bodyPr wrap="none" rtlCol="0">
            <a:spAutoFit/>
          </a:bodyPr>
          <a:lstStyle/>
          <a:p>
            <a:r>
              <a:rPr lang="es-MX" sz="3500" dirty="0"/>
              <a:t>Programas</a:t>
            </a:r>
            <a:r>
              <a:rPr lang="es-MX" dirty="0"/>
              <a:t> </a:t>
            </a:r>
          </a:p>
        </p:txBody>
      </p:sp>
      <p:pic>
        <p:nvPicPr>
          <p:cNvPr id="5" name="Imagen 4">
            <a:extLst>
              <a:ext uri="{FF2B5EF4-FFF2-40B4-BE49-F238E27FC236}">
                <a16:creationId xmlns:a16="http://schemas.microsoft.com/office/drawing/2014/main" id="{FE41CA16-4E9F-4C72-A299-9F9C1F749B86}"/>
              </a:ext>
            </a:extLst>
          </p:cNvPr>
          <p:cNvPicPr>
            <a:picLocks noChangeAspect="1"/>
          </p:cNvPicPr>
          <p:nvPr/>
        </p:nvPicPr>
        <p:blipFill>
          <a:blip r:embed="rId2"/>
          <a:stretch>
            <a:fillRect/>
          </a:stretch>
        </p:blipFill>
        <p:spPr>
          <a:xfrm>
            <a:off x="8447965" y="5540762"/>
            <a:ext cx="2223448" cy="1272402"/>
          </a:xfrm>
          <a:prstGeom prst="rect">
            <a:avLst/>
          </a:prstGeom>
        </p:spPr>
      </p:pic>
    </p:spTree>
    <p:extLst>
      <p:ext uri="{BB962C8B-B14F-4D97-AF65-F5344CB8AC3E}">
        <p14:creationId xmlns:p14="http://schemas.microsoft.com/office/powerpoint/2010/main" val="374093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2FFDB5-E7C2-4565-9985-26EC6B74FBCF}"/>
              </a:ext>
            </a:extLst>
          </p:cNvPr>
          <p:cNvSpPr>
            <a:spLocks noGrp="1"/>
          </p:cNvSpPr>
          <p:nvPr>
            <p:ph type="title"/>
          </p:nvPr>
        </p:nvSpPr>
        <p:spPr>
          <a:xfrm>
            <a:off x="4509448" y="174058"/>
            <a:ext cx="10515600" cy="412796"/>
          </a:xfrm>
        </p:spPr>
        <p:txBody>
          <a:bodyPr>
            <a:normAutofit fontScale="90000"/>
          </a:bodyPr>
          <a:lstStyle/>
          <a:p>
            <a:r>
              <a:rPr lang="es-MX" dirty="0"/>
              <a:t>Aplicaciones </a:t>
            </a:r>
          </a:p>
        </p:txBody>
      </p:sp>
      <p:sp>
        <p:nvSpPr>
          <p:cNvPr id="3" name="Marcador de contenido 2">
            <a:extLst>
              <a:ext uri="{FF2B5EF4-FFF2-40B4-BE49-F238E27FC236}">
                <a16:creationId xmlns:a16="http://schemas.microsoft.com/office/drawing/2014/main" id="{A18B23BF-E52B-4974-B1D1-0384E407D677}"/>
              </a:ext>
            </a:extLst>
          </p:cNvPr>
          <p:cNvSpPr>
            <a:spLocks noGrp="1"/>
          </p:cNvSpPr>
          <p:nvPr>
            <p:ph idx="1"/>
          </p:nvPr>
        </p:nvSpPr>
        <p:spPr>
          <a:xfrm>
            <a:off x="200167" y="709684"/>
            <a:ext cx="11300346" cy="5827594"/>
          </a:xfrm>
        </p:spPr>
        <p:style>
          <a:lnRef idx="1">
            <a:schemeClr val="accent3"/>
          </a:lnRef>
          <a:fillRef idx="2">
            <a:schemeClr val="accent3"/>
          </a:fillRef>
          <a:effectRef idx="1">
            <a:schemeClr val="accent3"/>
          </a:effectRef>
          <a:fontRef idx="minor">
            <a:schemeClr val="dk1"/>
          </a:fontRef>
        </p:style>
        <p:txBody>
          <a:bodyPr>
            <a:normAutofit fontScale="62500" lnSpcReduction="20000"/>
          </a:bodyPr>
          <a:lstStyle/>
          <a:p>
            <a:pPr marL="0" indent="0">
              <a:buNone/>
            </a:pPr>
            <a:r>
              <a:rPr lang="es-MX" dirty="0">
                <a:solidFill>
                  <a:schemeClr val="accent2">
                    <a:lumMod val="75000"/>
                  </a:schemeClr>
                </a:solidFill>
                <a:latin typeface="+mj-lt"/>
              </a:rPr>
              <a:t>1. Crea un plan de negocios 5 min. Business Plan</a:t>
            </a:r>
          </a:p>
          <a:p>
            <a:pPr marL="0" indent="0">
              <a:buNone/>
            </a:pPr>
            <a:r>
              <a:rPr lang="es-MX" dirty="0">
                <a:latin typeface="+mj-lt"/>
              </a:rPr>
              <a:t>Lo primero que necesitan las empresas es un plan de negocios. Las plantillas de plan de negocios pueden tardar hasta cuatro horas en formarse, pero gracias a las aplicaciones gratuitas como 5min Business Plan, puedes crear un plan de negocios sólido en menos de diez minutos directamente desde tu teléfono inteligente.</a:t>
            </a:r>
          </a:p>
          <a:p>
            <a:pPr marL="0" indent="0">
              <a:buNone/>
            </a:pPr>
            <a:r>
              <a:rPr lang="es-MX" dirty="0">
                <a:solidFill>
                  <a:schemeClr val="accent2">
                    <a:lumMod val="75000"/>
                  </a:schemeClr>
                </a:solidFill>
                <a:latin typeface="+mj-lt"/>
              </a:rPr>
              <a:t>2. Obtener fondos Hub</a:t>
            </a:r>
          </a:p>
          <a:p>
            <a:pPr marL="0" indent="0">
              <a:buNone/>
            </a:pPr>
            <a:r>
              <a:rPr lang="es-MX" dirty="0">
                <a:latin typeface="+mj-lt"/>
              </a:rPr>
              <a:t>Una vez que tengas tu plan de negocios por escrito, necesitas dinero para poner tus ideas en acción. De vuelta a la realidad, es posible que hayas tenido que llenar múltiples formatos de información personal para obtener financiación en un banco. Ahora, esta cuestión ha pasado a ser digital y móvil. Su aplicación: Hub de inversionistas y propietarios de negocios, o en concreto IABOH, trae al alcance de la gente común, el mundo del capital de riesgo.</a:t>
            </a:r>
          </a:p>
          <a:p>
            <a:pPr marL="0" indent="0">
              <a:buNone/>
            </a:pPr>
            <a:r>
              <a:rPr lang="es-MX" dirty="0">
                <a:solidFill>
                  <a:schemeClr val="accent2">
                    <a:lumMod val="75000"/>
                  </a:schemeClr>
                </a:solidFill>
                <a:latin typeface="+mj-lt"/>
              </a:rPr>
              <a:t>3.Organización </a:t>
            </a:r>
            <a:r>
              <a:rPr lang="es-MX" dirty="0" err="1">
                <a:solidFill>
                  <a:schemeClr val="accent2">
                    <a:lumMod val="75000"/>
                  </a:schemeClr>
                </a:solidFill>
                <a:latin typeface="+mj-lt"/>
              </a:rPr>
              <a:t>Cloza</a:t>
            </a:r>
            <a:endParaRPr lang="es-MX" dirty="0">
              <a:solidFill>
                <a:schemeClr val="accent2">
                  <a:lumMod val="75000"/>
                </a:schemeClr>
              </a:solidFill>
              <a:latin typeface="+mj-lt"/>
            </a:endParaRPr>
          </a:p>
          <a:p>
            <a:pPr marL="0" indent="0">
              <a:buNone/>
            </a:pPr>
            <a:r>
              <a:rPr lang="es-MX" dirty="0">
                <a:latin typeface="+mj-lt"/>
              </a:rPr>
              <a:t>Después de terminar tu plan de negocios y recaudar dinero, es hora de poner en marcha los horarios de trabajo para no tener que laborar de nueve a cinco en el futuro. En lugar de sólo prestar atención a los pedidos, citas o ventas de seguimiento, puedes utilizar las aplicaciones para estar al tanto de todo. </a:t>
            </a:r>
            <a:r>
              <a:rPr lang="es-MX" dirty="0" err="1">
                <a:latin typeface="+mj-lt"/>
              </a:rPr>
              <a:t>Cloze</a:t>
            </a:r>
            <a:r>
              <a:rPr lang="es-MX" dirty="0">
                <a:latin typeface="+mj-lt"/>
              </a:rPr>
              <a:t>, es una aplicación de gestión de actividades, funciona como un asistente personal virtual, envía notificaciones y recordatorios para mantenerte en la cima de todas tus tareas.</a:t>
            </a:r>
          </a:p>
          <a:p>
            <a:pPr marL="0" indent="0">
              <a:buNone/>
            </a:pPr>
            <a:r>
              <a:rPr lang="es-MX" dirty="0">
                <a:solidFill>
                  <a:schemeClr val="accent2">
                    <a:lumMod val="75000"/>
                  </a:schemeClr>
                </a:solidFill>
                <a:latin typeface="+mj-lt"/>
              </a:rPr>
              <a:t>4. Escala global </a:t>
            </a:r>
            <a:r>
              <a:rPr lang="es-MX" dirty="0" err="1">
                <a:solidFill>
                  <a:schemeClr val="accent2">
                    <a:lumMod val="75000"/>
                  </a:schemeClr>
                </a:solidFill>
                <a:latin typeface="+mj-lt"/>
              </a:rPr>
              <a:t>Stepes</a:t>
            </a:r>
            <a:r>
              <a:rPr lang="es-MX" dirty="0">
                <a:solidFill>
                  <a:schemeClr val="accent2">
                    <a:lumMod val="75000"/>
                  </a:schemeClr>
                </a:solidFill>
                <a:latin typeface="+mj-lt"/>
              </a:rPr>
              <a:t> </a:t>
            </a:r>
          </a:p>
          <a:p>
            <a:pPr marL="0" indent="0">
              <a:buNone/>
            </a:pPr>
            <a:r>
              <a:rPr lang="es-MX" dirty="0">
                <a:latin typeface="+mj-lt"/>
              </a:rPr>
              <a:t>En este punto, debes estar dominando tu mercado y agregando toneladas de valor a tus clientes. Una manera de aumentar las ventas, es a través de la escala internacional. Como muchas empresas han aprendido, usar Google </a:t>
            </a:r>
            <a:r>
              <a:rPr lang="es-MX" dirty="0" err="1">
                <a:latin typeface="+mj-lt"/>
              </a:rPr>
              <a:t>Translate</a:t>
            </a:r>
            <a:r>
              <a:rPr lang="es-MX" dirty="0">
                <a:latin typeface="+mj-lt"/>
              </a:rPr>
              <a:t> para tratar de difundir tu mensaje a nivel internacional, puede conducirte a ti y a tu empresa a pasar vergüenza o confusión. Afortunadamente, hay una aplicación para eso. </a:t>
            </a:r>
            <a:r>
              <a:rPr lang="es-MX" dirty="0" err="1">
                <a:latin typeface="+mj-lt"/>
              </a:rPr>
              <a:t>Stepes</a:t>
            </a:r>
            <a:r>
              <a:rPr lang="es-MX" dirty="0">
                <a:latin typeface="+mj-lt"/>
              </a:rPr>
              <a:t>, es una aplicación de servicios de traducción a nivel internacional, funciona como el Uber de la traducción. En cuestión de minutos, los empresarios pueden conectarse con hablantes nativos en diferentes mercados globales que pueden ayudar a traducir el mensaje de una marca a un dialecto local. No existe nada que pueda remplazar el trabajo duro, el compromiso y una gran idea, pero ser capaz de hacer más cosas desde un smartphone brinda a los empresarios la flexibilidad necesaria para vivir  y lograr sus sueños como nunca antes lo hicieron.</a:t>
            </a:r>
          </a:p>
        </p:txBody>
      </p:sp>
      <p:pic>
        <p:nvPicPr>
          <p:cNvPr id="4" name="Imagen 3">
            <a:extLst>
              <a:ext uri="{FF2B5EF4-FFF2-40B4-BE49-F238E27FC236}">
                <a16:creationId xmlns:a16="http://schemas.microsoft.com/office/drawing/2014/main" id="{5AAB0C3D-CCA6-4DA4-8A0C-64462188F88C}"/>
              </a:ext>
            </a:extLst>
          </p:cNvPr>
          <p:cNvPicPr>
            <a:picLocks noChangeAspect="1"/>
          </p:cNvPicPr>
          <p:nvPr/>
        </p:nvPicPr>
        <p:blipFill>
          <a:blip r:embed="rId2"/>
          <a:stretch>
            <a:fillRect/>
          </a:stretch>
        </p:blipFill>
        <p:spPr>
          <a:xfrm>
            <a:off x="8306938" y="0"/>
            <a:ext cx="3193575" cy="954311"/>
          </a:xfrm>
          <a:prstGeom prst="rect">
            <a:avLst/>
          </a:prstGeom>
        </p:spPr>
      </p:pic>
    </p:spTree>
    <p:extLst>
      <p:ext uri="{BB962C8B-B14F-4D97-AF65-F5344CB8AC3E}">
        <p14:creationId xmlns:p14="http://schemas.microsoft.com/office/powerpoint/2010/main" val="3749538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04F36-BE0A-483B-9FEF-CAD1BF449A62}"/>
              </a:ext>
            </a:extLst>
          </p:cNvPr>
          <p:cNvSpPr>
            <a:spLocks noGrp="1"/>
          </p:cNvSpPr>
          <p:nvPr>
            <p:ph type="title"/>
          </p:nvPr>
        </p:nvSpPr>
        <p:spPr/>
        <p:txBody>
          <a:bodyPr/>
          <a:lstStyle/>
          <a:p>
            <a:r>
              <a:rPr lang="es-MX" dirty="0"/>
              <a:t>1. ¿Cuál es la importancia de la división del trabajo en la etapa de la organización?</a:t>
            </a:r>
          </a:p>
        </p:txBody>
      </p:sp>
      <p:sp>
        <p:nvSpPr>
          <p:cNvPr id="3" name="Marcador de contenido 2">
            <a:extLst>
              <a:ext uri="{FF2B5EF4-FFF2-40B4-BE49-F238E27FC236}">
                <a16:creationId xmlns:a16="http://schemas.microsoft.com/office/drawing/2014/main" id="{2CCA6582-0E7D-47C6-A0F4-620D2A8BA60E}"/>
              </a:ext>
            </a:extLst>
          </p:cNvPr>
          <p:cNvSpPr>
            <a:spLocks noGrp="1"/>
          </p:cNvSpPr>
          <p:nvPr>
            <p:ph idx="1"/>
          </p:nvPr>
        </p:nvSpPr>
        <p:spPr>
          <a:xfrm>
            <a:off x="838200" y="1825625"/>
            <a:ext cx="9629633" cy="4534232"/>
          </a:xfrm>
        </p:spPr>
        <p:style>
          <a:lnRef idx="2">
            <a:schemeClr val="accent4">
              <a:shade val="50000"/>
            </a:schemeClr>
          </a:lnRef>
          <a:fillRef idx="1">
            <a:schemeClr val="accent4"/>
          </a:fillRef>
          <a:effectRef idx="0">
            <a:schemeClr val="accent4"/>
          </a:effectRef>
          <a:fontRef idx="minor">
            <a:schemeClr val="lt1"/>
          </a:fontRef>
        </p:style>
        <p:txBody>
          <a:bodyPr/>
          <a:lstStyle/>
          <a:p>
            <a:pPr lvl="0">
              <a:buFont typeface="Wingdings" panose="05000000000000000000" pitchFamily="2" charset="2"/>
              <a:buChar char="ü"/>
            </a:pPr>
            <a:r>
              <a:rPr lang="es-MX" dirty="0">
                <a:solidFill>
                  <a:prstClr val="black"/>
                </a:solidFill>
                <a:latin typeface="Arial" panose="020B0604020202020204" pitchFamily="34" charset="0"/>
                <a:cs typeface="Arial" panose="020B0604020202020204" pitchFamily="34" charset="0"/>
              </a:rPr>
              <a:t>·Ordenar y clasificar cada una de las actividades de manera eficaz y eficiente de acuerdo a la capacidad del factor humano dentro la organización.</a:t>
            </a:r>
          </a:p>
          <a:p>
            <a:pPr lvl="0">
              <a:buFont typeface="Wingdings" panose="05000000000000000000" pitchFamily="2" charset="2"/>
              <a:buChar char="ü"/>
            </a:pPr>
            <a:r>
              <a:rPr lang="es-MX" dirty="0">
                <a:solidFill>
                  <a:prstClr val="black"/>
                </a:solidFill>
                <a:latin typeface="Arial" panose="020B0604020202020204" pitchFamily="34" charset="0"/>
                <a:cs typeface="Arial" panose="020B0604020202020204" pitchFamily="34" charset="0"/>
              </a:rPr>
              <a:t>·Distribuir las obligaciones y responsabilidades de la carga de trabajo de manera que se logre la ejecución de las mismas de una manera organizada y que no implique un costo adicional a la empresa.</a:t>
            </a:r>
          </a:p>
          <a:p>
            <a:endParaRPr lang="es-MX" dirty="0"/>
          </a:p>
        </p:txBody>
      </p:sp>
      <p:pic>
        <p:nvPicPr>
          <p:cNvPr id="4" name="Imagen 3">
            <a:extLst>
              <a:ext uri="{FF2B5EF4-FFF2-40B4-BE49-F238E27FC236}">
                <a16:creationId xmlns:a16="http://schemas.microsoft.com/office/drawing/2014/main" id="{85F4CB8F-035E-4EE0-9FC5-15365A09DC49}"/>
              </a:ext>
            </a:extLst>
          </p:cNvPr>
          <p:cNvPicPr>
            <a:picLocks noChangeAspect="1"/>
          </p:cNvPicPr>
          <p:nvPr/>
        </p:nvPicPr>
        <p:blipFill>
          <a:blip r:embed="rId2"/>
          <a:stretch>
            <a:fillRect/>
          </a:stretch>
        </p:blipFill>
        <p:spPr>
          <a:xfrm>
            <a:off x="7865071" y="4382421"/>
            <a:ext cx="2030144" cy="1615580"/>
          </a:xfrm>
          <a:prstGeom prst="rect">
            <a:avLst/>
          </a:prstGeom>
        </p:spPr>
      </p:pic>
    </p:spTree>
    <p:extLst>
      <p:ext uri="{BB962C8B-B14F-4D97-AF65-F5344CB8AC3E}">
        <p14:creationId xmlns:p14="http://schemas.microsoft.com/office/powerpoint/2010/main" val="3188465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99391A1-457B-4EE6-A39B-032637F05BFF}"/>
              </a:ext>
            </a:extLst>
          </p:cNvPr>
          <p:cNvSpPr>
            <a:spLocks noGrp="1"/>
          </p:cNvSpPr>
          <p:nvPr>
            <p:ph idx="1"/>
          </p:nvPr>
        </p:nvSpPr>
        <p:spPr>
          <a:xfrm>
            <a:off x="442414" y="259307"/>
            <a:ext cx="9192904" cy="6076666"/>
          </a:xfrm>
        </p:spPr>
        <p:style>
          <a:lnRef idx="2">
            <a:schemeClr val="accent4">
              <a:shade val="50000"/>
            </a:schemeClr>
          </a:lnRef>
          <a:fillRef idx="1">
            <a:schemeClr val="accent4"/>
          </a:fillRef>
          <a:effectRef idx="0">
            <a:schemeClr val="accent4"/>
          </a:effectRef>
          <a:fontRef idx="minor">
            <a:schemeClr val="lt1"/>
          </a:fontRef>
        </p:style>
        <p:txBody>
          <a:bodyPr>
            <a:normAutofit/>
          </a:bodyPr>
          <a:lstStyle/>
          <a:p>
            <a:pPr lvl="0">
              <a:buFont typeface="Wingdings" panose="05000000000000000000" pitchFamily="2" charset="2"/>
              <a:buChar char="ü"/>
            </a:pPr>
            <a:r>
              <a:rPr lang="es-MX" sz="2600" dirty="0">
                <a:solidFill>
                  <a:prstClr val="black"/>
                </a:solidFill>
                <a:latin typeface="Arial" panose="020B0604020202020204" pitchFamily="34" charset="0"/>
                <a:cs typeface="Arial" panose="020B0604020202020204" pitchFamily="34" charset="0"/>
              </a:rPr>
              <a:t>·Definir los niveles de mando en cada una de las áreas dentro la empresa para que cada cual se dedique específicamente a sus actividades y al cumplimiento de sus objetivos como área en función a los objetivos de la organización.</a:t>
            </a:r>
          </a:p>
          <a:p>
            <a:pPr lvl="0">
              <a:buFont typeface="Wingdings" panose="05000000000000000000" pitchFamily="2" charset="2"/>
              <a:buChar char="ü"/>
            </a:pPr>
            <a:endParaRPr lang="es-MX" sz="2600" dirty="0">
              <a:solidFill>
                <a:prstClr val="black"/>
              </a:solidFill>
              <a:latin typeface="Arial" panose="020B0604020202020204" pitchFamily="34" charset="0"/>
              <a:cs typeface="Arial" panose="020B0604020202020204" pitchFamily="34" charset="0"/>
            </a:endParaRPr>
          </a:p>
          <a:p>
            <a:pPr lvl="0">
              <a:buFont typeface="Wingdings" panose="05000000000000000000" pitchFamily="2" charset="2"/>
              <a:buChar char="ü"/>
            </a:pPr>
            <a:r>
              <a:rPr lang="es-MX" sz="2600" dirty="0">
                <a:solidFill>
                  <a:prstClr val="black"/>
                </a:solidFill>
                <a:latin typeface="Arial" panose="020B0604020202020204" pitchFamily="34" charset="0"/>
                <a:cs typeface="Arial" panose="020B0604020202020204" pitchFamily="34" charset="0"/>
              </a:rPr>
              <a:t>·Lograr la integración de cada actividad de las diferentes áreas de manera lógica y coordinada para el logro de los objetivos comunes.</a:t>
            </a:r>
          </a:p>
          <a:p>
            <a:pPr lvl="0">
              <a:buFont typeface="Wingdings" panose="05000000000000000000" pitchFamily="2" charset="2"/>
              <a:buChar char="ü"/>
            </a:pPr>
            <a:endParaRPr lang="es-MX" sz="2600" dirty="0">
              <a:solidFill>
                <a:prstClr val="black"/>
              </a:solidFill>
              <a:latin typeface="Arial" panose="020B0604020202020204" pitchFamily="34" charset="0"/>
              <a:cs typeface="Arial" panose="020B0604020202020204" pitchFamily="34" charset="0"/>
            </a:endParaRPr>
          </a:p>
          <a:p>
            <a:pPr lvl="0">
              <a:buFont typeface="Wingdings" panose="05000000000000000000" pitchFamily="2" charset="2"/>
              <a:buChar char="ü"/>
            </a:pPr>
            <a:endParaRPr lang="es-MX" sz="2600" dirty="0">
              <a:solidFill>
                <a:prstClr val="black"/>
              </a:solidFill>
              <a:latin typeface="Arial" panose="020B0604020202020204" pitchFamily="34" charset="0"/>
              <a:cs typeface="Arial" panose="020B0604020202020204" pitchFamily="34" charset="0"/>
            </a:endParaRPr>
          </a:p>
          <a:p>
            <a:pPr lvl="0">
              <a:buFont typeface="Wingdings" panose="05000000000000000000" pitchFamily="2" charset="2"/>
              <a:buChar char="ü"/>
            </a:pPr>
            <a:r>
              <a:rPr lang="es-MX" sz="2600" dirty="0">
                <a:solidFill>
                  <a:prstClr val="black"/>
                </a:solidFill>
                <a:latin typeface="Arial" panose="020B0604020202020204" pitchFamily="34" charset="0"/>
                <a:cs typeface="Arial" panose="020B0604020202020204" pitchFamily="34" charset="0"/>
              </a:rPr>
              <a:t>Es por todos motivos que la división del trabajo es importante dentro la empresa ya que permite desintegrar una tarea compleja en varias tareas sencillas. Cabe aclarar que todas las tareas de la organización son importantes.</a:t>
            </a:r>
          </a:p>
          <a:p>
            <a:endParaRPr lang="es-MX" dirty="0"/>
          </a:p>
        </p:txBody>
      </p:sp>
      <p:pic>
        <p:nvPicPr>
          <p:cNvPr id="4" name="Imagen 3">
            <a:extLst>
              <a:ext uri="{FF2B5EF4-FFF2-40B4-BE49-F238E27FC236}">
                <a16:creationId xmlns:a16="http://schemas.microsoft.com/office/drawing/2014/main" id="{273D6018-ACE8-4931-A7B0-C89155711DBF}"/>
              </a:ext>
            </a:extLst>
          </p:cNvPr>
          <p:cNvPicPr>
            <a:picLocks noChangeAspect="1"/>
          </p:cNvPicPr>
          <p:nvPr/>
        </p:nvPicPr>
        <p:blipFill>
          <a:blip r:embed="rId2"/>
          <a:stretch>
            <a:fillRect/>
          </a:stretch>
        </p:blipFill>
        <p:spPr>
          <a:xfrm>
            <a:off x="7605174" y="3429000"/>
            <a:ext cx="2030144" cy="1402307"/>
          </a:xfrm>
          <a:prstGeom prst="rect">
            <a:avLst/>
          </a:prstGeom>
        </p:spPr>
      </p:pic>
    </p:spTree>
    <p:extLst>
      <p:ext uri="{BB962C8B-B14F-4D97-AF65-F5344CB8AC3E}">
        <p14:creationId xmlns:p14="http://schemas.microsoft.com/office/powerpoint/2010/main" val="2956826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BA0D36-7164-4B92-B75A-517EECF9C3D7}"/>
              </a:ext>
            </a:extLst>
          </p:cNvPr>
          <p:cNvSpPr>
            <a:spLocks noGrp="1"/>
          </p:cNvSpPr>
          <p:nvPr>
            <p:ph type="title"/>
          </p:nvPr>
        </p:nvSpPr>
        <p:spPr>
          <a:xfrm>
            <a:off x="321291" y="250469"/>
            <a:ext cx="10515600" cy="1325563"/>
          </a:xfrm>
        </p:spPr>
        <p:txBody>
          <a:bodyPr/>
          <a:lstStyle/>
          <a:p>
            <a:r>
              <a:rPr lang="es-MX" dirty="0"/>
              <a:t>2. ¿Es necesario integrar colaboradores </a:t>
            </a:r>
            <a:br>
              <a:rPr lang="es-MX" dirty="0"/>
            </a:br>
            <a:r>
              <a:rPr lang="es-MX" dirty="0"/>
              <a:t>en tu proyecto? ¿Por qué?</a:t>
            </a:r>
          </a:p>
        </p:txBody>
      </p:sp>
      <p:sp>
        <p:nvSpPr>
          <p:cNvPr id="6" name="Marcador de contenido 5">
            <a:extLst>
              <a:ext uri="{FF2B5EF4-FFF2-40B4-BE49-F238E27FC236}">
                <a16:creationId xmlns:a16="http://schemas.microsoft.com/office/drawing/2014/main" id="{F24A160E-BE1E-4B70-AEA8-4C0B2B9C1A06}"/>
              </a:ext>
            </a:extLst>
          </p:cNvPr>
          <p:cNvSpPr>
            <a:spLocks noGrp="1"/>
          </p:cNvSpPr>
          <p:nvPr>
            <p:ph idx="1"/>
          </p:nvPr>
        </p:nvSpPr>
        <p:spPr>
          <a:xfrm>
            <a:off x="469710" y="1820151"/>
            <a:ext cx="10515600" cy="4667250"/>
          </a:xfrm>
        </p:spPr>
        <p:style>
          <a:lnRef idx="2">
            <a:schemeClr val="accent6">
              <a:shade val="50000"/>
            </a:schemeClr>
          </a:lnRef>
          <a:fillRef idx="1">
            <a:schemeClr val="accent6"/>
          </a:fillRef>
          <a:effectRef idx="0">
            <a:schemeClr val="accent6"/>
          </a:effectRef>
          <a:fontRef idx="minor">
            <a:schemeClr val="lt1"/>
          </a:fontRef>
        </p:style>
        <p:txBody>
          <a:bodyPr>
            <a:normAutofit fontScale="77500" lnSpcReduction="20000"/>
          </a:bodyPr>
          <a:lstStyle/>
          <a:p>
            <a:r>
              <a:rPr lang="es-MX" dirty="0"/>
              <a:t>1. Porque se complementan las habilidades y los talentos. Cuando tienes un equipo de trabajo diverso y bien enfocado, se pueden disminuir las debilidades y potenciar las fortalezas. Busca gente distinta que esté dispuesta a cooperar y trabajar por un mismo propósito.</a:t>
            </a:r>
          </a:p>
          <a:p>
            <a:pPr marL="0" indent="0">
              <a:buNone/>
            </a:pPr>
            <a:r>
              <a:rPr lang="es-MX" dirty="0"/>
              <a:t> 2. Porque se completan más rápido las tareas. Si todos trabajan en un mismo proyecto,   apoyándose mutuamente, el tiempo invertido en una tarea es mucho menor. El trabajo en equipo es clave para la productividad en una empresa.</a:t>
            </a:r>
          </a:p>
          <a:p>
            <a:r>
              <a:rPr lang="es-MX" dirty="0"/>
              <a:t>3. Porque confías y te vuelves confiable. La confianza es el ingrediente básico del trabajo en equipo. Si confías en tu personal y ellos en ti, es mucho más fácil alcanzar las metas y resolver problemas.</a:t>
            </a:r>
          </a:p>
          <a:p>
            <a:r>
              <a:rPr lang="es-MX" dirty="0"/>
              <a:t>4. Porque aumenta el sentido de pertenencia. Si una persona se siente parte de un equipo, es más probable que sea leal a la empresa. Esto disminuye la rotación de personal y aumenta la motivación.</a:t>
            </a:r>
          </a:p>
          <a:p>
            <a:r>
              <a:rPr lang="es-MX" dirty="0"/>
              <a:t>5. Porque es gratificante para todos. Nada se siente mejor que un abrazo o una celebración cuando se cumple una meta de ventas o un proyecto es exitoso. Estos sentimientos compartidos son imprescindibles para que una persona se sienta feliz profesional y personalmente.</a:t>
            </a:r>
          </a:p>
          <a:p>
            <a:endParaRPr lang="es-MX" dirty="0"/>
          </a:p>
        </p:txBody>
      </p:sp>
      <p:pic>
        <p:nvPicPr>
          <p:cNvPr id="7" name="Imagen 6">
            <a:extLst>
              <a:ext uri="{FF2B5EF4-FFF2-40B4-BE49-F238E27FC236}">
                <a16:creationId xmlns:a16="http://schemas.microsoft.com/office/drawing/2014/main" id="{17C50B91-113A-4E82-88F1-290B6AEC1A84}"/>
              </a:ext>
            </a:extLst>
          </p:cNvPr>
          <p:cNvPicPr>
            <a:picLocks noChangeAspect="1"/>
          </p:cNvPicPr>
          <p:nvPr/>
        </p:nvPicPr>
        <p:blipFill>
          <a:blip r:embed="rId2"/>
          <a:stretch>
            <a:fillRect/>
          </a:stretch>
        </p:blipFill>
        <p:spPr>
          <a:xfrm>
            <a:off x="9478939" y="6350"/>
            <a:ext cx="2514600" cy="1819275"/>
          </a:xfrm>
          <a:prstGeom prst="rect">
            <a:avLst/>
          </a:prstGeom>
        </p:spPr>
      </p:pic>
    </p:spTree>
    <p:extLst>
      <p:ext uri="{BB962C8B-B14F-4D97-AF65-F5344CB8AC3E}">
        <p14:creationId xmlns:p14="http://schemas.microsoft.com/office/powerpoint/2010/main" val="2263031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44ED74A-4F3B-4253-A76F-01F2A16B6894}"/>
              </a:ext>
            </a:extLst>
          </p:cNvPr>
          <p:cNvSpPr>
            <a:spLocks noGrp="1"/>
          </p:cNvSpPr>
          <p:nvPr>
            <p:ph idx="1"/>
          </p:nvPr>
        </p:nvSpPr>
        <p:spPr>
          <a:xfrm>
            <a:off x="838200" y="1158709"/>
            <a:ext cx="9697872" cy="5699291"/>
          </a:xfrm>
        </p:spPr>
        <p:style>
          <a:lnRef idx="2">
            <a:schemeClr val="accent6">
              <a:shade val="50000"/>
            </a:schemeClr>
          </a:lnRef>
          <a:fillRef idx="1">
            <a:schemeClr val="accent6"/>
          </a:fillRef>
          <a:effectRef idx="0">
            <a:schemeClr val="accent6"/>
          </a:effectRef>
          <a:fontRef idx="minor">
            <a:schemeClr val="lt1"/>
          </a:fontRef>
        </p:style>
        <p:txBody>
          <a:bodyPr>
            <a:normAutofit fontScale="85000" lnSpcReduction="20000"/>
          </a:bodyPr>
          <a:lstStyle/>
          <a:p>
            <a:endParaRPr lang="es-MX" dirty="0"/>
          </a:p>
          <a:p>
            <a:r>
              <a:rPr lang="es-MX" dirty="0"/>
              <a:t>6. Porque no estarás solo. Cuando tienes un equipo en el que confías, nunca te acecha la soledad. Puedes compartir con ellos tus ideas, alegrías y tristezas.</a:t>
            </a:r>
          </a:p>
          <a:p>
            <a:r>
              <a:rPr lang="es-MX" dirty="0"/>
              <a:t>7. Porque únicamente así se alcanzan las metas. Muchas cosas no las podrías lograr si no tuvieras el apoyo de un equipo. Por eso, es esencial que desde el principio elijas a las personas correctas que aporten a tu cultura y estrategias de negocio.</a:t>
            </a:r>
          </a:p>
          <a:p>
            <a:r>
              <a:rPr lang="es-MX" dirty="0"/>
              <a:t>8. Porque de esa manera aprendes más de ti. El trabajo en equipo ofrece un importante aprendizaje individual. Cuando realmente todos colaboran, cada miembro sabe para qué es bueno y en qué áreas necesita ayuda.</a:t>
            </a:r>
          </a:p>
          <a:p>
            <a:r>
              <a:rPr lang="es-MX" dirty="0"/>
              <a:t>9. Porque puedes resolver mejor los conflictos y encontrar nuevas ideas. “Dos cabezas piensan mejor que una”… ¿y cómo pensarán 5, 10 ó 15? Para encontrar soluciones a tus problemas nada mejor que compartirlos con los demás miembros de tu equipo y pedir que aporten ideas.</a:t>
            </a:r>
          </a:p>
          <a:p>
            <a:r>
              <a:rPr lang="es-MX" dirty="0"/>
              <a:t>10. Porque es mucho más divertido. Por último, pero no menos importante, está el factor de disfrutar lo que haces. Procura que en tu equipo haya buena comunicación y sana convivencia; ayudará a hacer más fácil y disfrutable cada proyecto.</a:t>
            </a:r>
          </a:p>
        </p:txBody>
      </p:sp>
      <p:pic>
        <p:nvPicPr>
          <p:cNvPr id="4" name="Imagen 3">
            <a:extLst>
              <a:ext uri="{FF2B5EF4-FFF2-40B4-BE49-F238E27FC236}">
                <a16:creationId xmlns:a16="http://schemas.microsoft.com/office/drawing/2014/main" id="{C370D1B0-257D-4807-81C6-80B020DE4333}"/>
              </a:ext>
            </a:extLst>
          </p:cNvPr>
          <p:cNvPicPr>
            <a:picLocks noChangeAspect="1"/>
          </p:cNvPicPr>
          <p:nvPr/>
        </p:nvPicPr>
        <p:blipFill>
          <a:blip r:embed="rId2"/>
          <a:stretch>
            <a:fillRect/>
          </a:stretch>
        </p:blipFill>
        <p:spPr>
          <a:xfrm>
            <a:off x="838199" y="71651"/>
            <a:ext cx="2109929" cy="1371600"/>
          </a:xfrm>
          <a:prstGeom prst="rect">
            <a:avLst/>
          </a:prstGeom>
        </p:spPr>
      </p:pic>
      <p:pic>
        <p:nvPicPr>
          <p:cNvPr id="5" name="Imagen 4">
            <a:extLst>
              <a:ext uri="{FF2B5EF4-FFF2-40B4-BE49-F238E27FC236}">
                <a16:creationId xmlns:a16="http://schemas.microsoft.com/office/drawing/2014/main" id="{593C2167-0507-4A3A-AD53-7821615D5D9E}"/>
              </a:ext>
            </a:extLst>
          </p:cNvPr>
          <p:cNvPicPr>
            <a:picLocks noChangeAspect="1"/>
          </p:cNvPicPr>
          <p:nvPr/>
        </p:nvPicPr>
        <p:blipFill>
          <a:blip r:embed="rId3"/>
          <a:stretch>
            <a:fillRect/>
          </a:stretch>
        </p:blipFill>
        <p:spPr>
          <a:xfrm>
            <a:off x="2770472" y="71651"/>
            <a:ext cx="2790228" cy="1371601"/>
          </a:xfrm>
          <a:prstGeom prst="rect">
            <a:avLst/>
          </a:prstGeom>
        </p:spPr>
      </p:pic>
      <p:pic>
        <p:nvPicPr>
          <p:cNvPr id="6" name="Imagen 5">
            <a:extLst>
              <a:ext uri="{FF2B5EF4-FFF2-40B4-BE49-F238E27FC236}">
                <a16:creationId xmlns:a16="http://schemas.microsoft.com/office/drawing/2014/main" id="{98C052CA-8CCE-4591-AA31-C23B871FE869}"/>
              </a:ext>
            </a:extLst>
          </p:cNvPr>
          <p:cNvPicPr>
            <a:picLocks noChangeAspect="1"/>
          </p:cNvPicPr>
          <p:nvPr/>
        </p:nvPicPr>
        <p:blipFill>
          <a:blip r:embed="rId4"/>
          <a:stretch>
            <a:fillRect/>
          </a:stretch>
        </p:blipFill>
        <p:spPr>
          <a:xfrm>
            <a:off x="5508764" y="71651"/>
            <a:ext cx="2612571" cy="1371600"/>
          </a:xfrm>
          <a:prstGeom prst="rect">
            <a:avLst/>
          </a:prstGeom>
        </p:spPr>
      </p:pic>
      <p:pic>
        <p:nvPicPr>
          <p:cNvPr id="7" name="Imagen 6">
            <a:extLst>
              <a:ext uri="{FF2B5EF4-FFF2-40B4-BE49-F238E27FC236}">
                <a16:creationId xmlns:a16="http://schemas.microsoft.com/office/drawing/2014/main" id="{5E06591A-4F31-421B-9D12-4EC1FF8134FB}"/>
              </a:ext>
            </a:extLst>
          </p:cNvPr>
          <p:cNvPicPr>
            <a:picLocks noChangeAspect="1"/>
          </p:cNvPicPr>
          <p:nvPr/>
        </p:nvPicPr>
        <p:blipFill>
          <a:blip r:embed="rId5"/>
          <a:stretch>
            <a:fillRect/>
          </a:stretch>
        </p:blipFill>
        <p:spPr>
          <a:xfrm>
            <a:off x="10536072" y="5393756"/>
            <a:ext cx="1655928" cy="1464244"/>
          </a:xfrm>
          <a:prstGeom prst="rect">
            <a:avLst/>
          </a:prstGeom>
        </p:spPr>
      </p:pic>
      <p:pic>
        <p:nvPicPr>
          <p:cNvPr id="8" name="Imagen 7">
            <a:extLst>
              <a:ext uri="{FF2B5EF4-FFF2-40B4-BE49-F238E27FC236}">
                <a16:creationId xmlns:a16="http://schemas.microsoft.com/office/drawing/2014/main" id="{5A6E8DCE-EE86-40D4-8A66-5865FAC80F94}"/>
              </a:ext>
            </a:extLst>
          </p:cNvPr>
          <p:cNvPicPr>
            <a:picLocks noChangeAspect="1"/>
          </p:cNvPicPr>
          <p:nvPr/>
        </p:nvPicPr>
        <p:blipFill>
          <a:blip r:embed="rId6"/>
          <a:stretch>
            <a:fillRect/>
          </a:stretch>
        </p:blipFill>
        <p:spPr>
          <a:xfrm>
            <a:off x="8121335" y="71650"/>
            <a:ext cx="2414737" cy="1371601"/>
          </a:xfrm>
          <a:prstGeom prst="rect">
            <a:avLst/>
          </a:prstGeom>
        </p:spPr>
      </p:pic>
      <p:pic>
        <p:nvPicPr>
          <p:cNvPr id="9" name="Imagen 8">
            <a:extLst>
              <a:ext uri="{FF2B5EF4-FFF2-40B4-BE49-F238E27FC236}">
                <a16:creationId xmlns:a16="http://schemas.microsoft.com/office/drawing/2014/main" id="{88C51AD9-F790-4F72-B97E-F9D181F6D133}"/>
              </a:ext>
            </a:extLst>
          </p:cNvPr>
          <p:cNvPicPr>
            <a:picLocks noChangeAspect="1"/>
          </p:cNvPicPr>
          <p:nvPr/>
        </p:nvPicPr>
        <p:blipFill>
          <a:blip r:embed="rId7"/>
          <a:stretch>
            <a:fillRect/>
          </a:stretch>
        </p:blipFill>
        <p:spPr>
          <a:xfrm>
            <a:off x="10536072" y="3302758"/>
            <a:ext cx="1647453" cy="2090998"/>
          </a:xfrm>
          <a:prstGeom prst="rect">
            <a:avLst/>
          </a:prstGeom>
        </p:spPr>
      </p:pic>
      <p:pic>
        <p:nvPicPr>
          <p:cNvPr id="10" name="Imagen 9">
            <a:extLst>
              <a:ext uri="{FF2B5EF4-FFF2-40B4-BE49-F238E27FC236}">
                <a16:creationId xmlns:a16="http://schemas.microsoft.com/office/drawing/2014/main" id="{34893D62-17B3-4D6A-8E07-ED2379847386}"/>
              </a:ext>
            </a:extLst>
          </p:cNvPr>
          <p:cNvPicPr>
            <a:picLocks noChangeAspect="1"/>
          </p:cNvPicPr>
          <p:nvPr/>
        </p:nvPicPr>
        <p:blipFill rotWithShape="1">
          <a:blip r:embed="rId8"/>
          <a:srcRect l="10232" r="28209"/>
          <a:stretch/>
        </p:blipFill>
        <p:spPr>
          <a:xfrm>
            <a:off x="10527597" y="0"/>
            <a:ext cx="1655928" cy="1464244"/>
          </a:xfrm>
          <a:prstGeom prst="rect">
            <a:avLst/>
          </a:prstGeom>
        </p:spPr>
      </p:pic>
      <p:pic>
        <p:nvPicPr>
          <p:cNvPr id="11" name="Imagen 10">
            <a:extLst>
              <a:ext uri="{FF2B5EF4-FFF2-40B4-BE49-F238E27FC236}">
                <a16:creationId xmlns:a16="http://schemas.microsoft.com/office/drawing/2014/main" id="{D930131C-1AD3-4BDE-A7D1-3FF3751AF0E3}"/>
              </a:ext>
            </a:extLst>
          </p:cNvPr>
          <p:cNvPicPr>
            <a:picLocks noChangeAspect="1"/>
          </p:cNvPicPr>
          <p:nvPr/>
        </p:nvPicPr>
        <p:blipFill>
          <a:blip r:embed="rId9"/>
          <a:stretch>
            <a:fillRect/>
          </a:stretch>
        </p:blipFill>
        <p:spPr>
          <a:xfrm>
            <a:off x="10527597" y="1473959"/>
            <a:ext cx="1647453" cy="1902890"/>
          </a:xfrm>
          <a:prstGeom prst="rect">
            <a:avLst/>
          </a:prstGeom>
        </p:spPr>
      </p:pic>
    </p:spTree>
    <p:extLst>
      <p:ext uri="{BB962C8B-B14F-4D97-AF65-F5344CB8AC3E}">
        <p14:creationId xmlns:p14="http://schemas.microsoft.com/office/powerpoint/2010/main" val="898518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A16482-0FB2-48C3-8B4A-7EC58A61EE09}"/>
              </a:ext>
            </a:extLst>
          </p:cNvPr>
          <p:cNvSpPr>
            <a:spLocks noGrp="1"/>
          </p:cNvSpPr>
          <p:nvPr>
            <p:ph type="title"/>
          </p:nvPr>
        </p:nvSpPr>
        <p:spPr>
          <a:xfrm>
            <a:off x="838200" y="365125"/>
            <a:ext cx="11062648" cy="1325563"/>
          </a:xfrm>
        </p:spPr>
        <p:txBody>
          <a:bodyPr>
            <a:normAutofit/>
          </a:bodyPr>
          <a:lstStyle/>
          <a:p>
            <a:r>
              <a:rPr lang="es-MX" sz="3800" dirty="0"/>
              <a:t>3. En caso de no contar con colaboradores, ¿qué consecuencias habría para el desarrollo de tu proyecto?</a:t>
            </a:r>
          </a:p>
        </p:txBody>
      </p:sp>
      <p:sp>
        <p:nvSpPr>
          <p:cNvPr id="3" name="Marcador de contenido 2">
            <a:extLst>
              <a:ext uri="{FF2B5EF4-FFF2-40B4-BE49-F238E27FC236}">
                <a16:creationId xmlns:a16="http://schemas.microsoft.com/office/drawing/2014/main" id="{4705F1D0-8042-4BB3-B4E4-1A62F2B74FEB}"/>
              </a:ext>
            </a:extLst>
          </p:cNvPr>
          <p:cNvSpPr>
            <a:spLocks noGrp="1"/>
          </p:cNvSpPr>
          <p:nvPr>
            <p:ph idx="1"/>
          </p:nvPr>
        </p:nvSpPr>
        <p:spPr>
          <a:xfrm>
            <a:off x="838200" y="1583140"/>
            <a:ext cx="10515600" cy="4909735"/>
          </a:xfrm>
        </p:spPr>
        <p:style>
          <a:lnRef idx="2">
            <a:schemeClr val="accent5">
              <a:shade val="50000"/>
            </a:schemeClr>
          </a:lnRef>
          <a:fillRef idx="1">
            <a:schemeClr val="accent5"/>
          </a:fillRef>
          <a:effectRef idx="0">
            <a:schemeClr val="accent5"/>
          </a:effectRef>
          <a:fontRef idx="minor">
            <a:schemeClr val="lt1"/>
          </a:fontRef>
        </p:style>
        <p:txBody>
          <a:bodyPr>
            <a:normAutofit lnSpcReduction="10000"/>
          </a:bodyPr>
          <a:lstStyle/>
          <a:p>
            <a:pPr marL="0" indent="0">
              <a:buNone/>
            </a:pPr>
            <a:r>
              <a:rPr lang="es-MX" dirty="0">
                <a:latin typeface="+mj-lt"/>
                <a:cs typeface="Arial" panose="020B0604020202020204" pitchFamily="34" charset="0"/>
              </a:rPr>
              <a:t>Si no se cuenta con todo el personal para la elaboración del proyecto y desarrollo de este proyecto. </a:t>
            </a:r>
          </a:p>
          <a:p>
            <a:pPr marL="0" indent="0">
              <a:buNone/>
            </a:pPr>
            <a:r>
              <a:rPr lang="es-MX" dirty="0">
                <a:latin typeface="+mj-lt"/>
                <a:cs typeface="Arial" panose="020B0604020202020204" pitchFamily="34" charset="0"/>
              </a:rPr>
              <a:t>1. Hay un retraso en el proyecto. </a:t>
            </a:r>
          </a:p>
          <a:p>
            <a:pPr marL="0" indent="0">
              <a:buNone/>
            </a:pPr>
            <a:r>
              <a:rPr lang="es-MX" dirty="0">
                <a:latin typeface="+mj-lt"/>
                <a:cs typeface="Arial" panose="020B0604020202020204" pitchFamily="34" charset="0"/>
              </a:rPr>
              <a:t>2.Los costos se pueden incrementar. </a:t>
            </a:r>
          </a:p>
          <a:p>
            <a:pPr marL="0" indent="0">
              <a:buNone/>
            </a:pPr>
            <a:r>
              <a:rPr lang="es-MX" dirty="0">
                <a:latin typeface="+mj-lt"/>
                <a:cs typeface="Arial" panose="020B0604020202020204" pitchFamily="34" charset="0"/>
              </a:rPr>
              <a:t>3. El proyecto no se desarrolle de acuerdo a lo planeado.</a:t>
            </a:r>
          </a:p>
          <a:p>
            <a:pPr marL="0" indent="0">
              <a:buNone/>
            </a:pPr>
            <a:r>
              <a:rPr lang="es-MX" dirty="0">
                <a:latin typeface="+mj-lt"/>
                <a:cs typeface="Arial" panose="020B0604020202020204" pitchFamily="34" charset="0"/>
              </a:rPr>
              <a:t> 4. Que los clientes o personas beneficiadas con el proyecto se desanimen. </a:t>
            </a:r>
          </a:p>
          <a:p>
            <a:pPr marL="0" indent="0">
              <a:buNone/>
            </a:pPr>
            <a:r>
              <a:rPr lang="es-MX" dirty="0">
                <a:latin typeface="+mj-lt"/>
                <a:cs typeface="Arial" panose="020B0604020202020204" pitchFamily="34" charset="0"/>
              </a:rPr>
              <a:t>5. Se puede perder la credibilidad y crear desconfianza.</a:t>
            </a:r>
          </a:p>
          <a:p>
            <a:pPr marL="0" indent="0">
              <a:buNone/>
            </a:pPr>
            <a:r>
              <a:rPr lang="es-MX" dirty="0">
                <a:latin typeface="+mj-lt"/>
                <a:cs typeface="Arial" panose="020B0604020202020204" pitchFamily="34" charset="0"/>
              </a:rPr>
              <a:t> 6. Que ya no nos temen en cuenta para futuros proyectos.</a:t>
            </a:r>
          </a:p>
          <a:p>
            <a:pPr marL="0" indent="0">
              <a:buNone/>
            </a:pPr>
            <a:r>
              <a:rPr lang="es-MX" dirty="0">
                <a:latin typeface="+mj-lt"/>
                <a:cs typeface="Arial" panose="020B0604020202020204" pitchFamily="34" charset="0"/>
              </a:rPr>
              <a:t> 7. Se puede arruinar el proyecto. </a:t>
            </a:r>
          </a:p>
          <a:p>
            <a:pPr marL="0" indent="0">
              <a:buNone/>
            </a:pPr>
            <a:r>
              <a:rPr lang="es-MX" dirty="0">
                <a:latin typeface="+mj-lt"/>
                <a:cs typeface="Arial" panose="020B0604020202020204" pitchFamily="34" charset="0"/>
              </a:rPr>
              <a:t>8. Carga de trabajo para el poco personal que exista. </a:t>
            </a:r>
          </a:p>
        </p:txBody>
      </p:sp>
      <p:pic>
        <p:nvPicPr>
          <p:cNvPr id="4" name="Imagen 3">
            <a:extLst>
              <a:ext uri="{FF2B5EF4-FFF2-40B4-BE49-F238E27FC236}">
                <a16:creationId xmlns:a16="http://schemas.microsoft.com/office/drawing/2014/main" id="{50BB0944-FA3A-403C-8BDE-0A7D3D27B50C}"/>
              </a:ext>
            </a:extLst>
          </p:cNvPr>
          <p:cNvPicPr>
            <a:picLocks noChangeAspect="1"/>
          </p:cNvPicPr>
          <p:nvPr/>
        </p:nvPicPr>
        <p:blipFill>
          <a:blip r:embed="rId2"/>
          <a:stretch>
            <a:fillRect/>
          </a:stretch>
        </p:blipFill>
        <p:spPr>
          <a:xfrm>
            <a:off x="9124666" y="2072777"/>
            <a:ext cx="2229134" cy="1671851"/>
          </a:xfrm>
          <a:prstGeom prst="rect">
            <a:avLst/>
          </a:prstGeom>
        </p:spPr>
      </p:pic>
    </p:spTree>
    <p:extLst>
      <p:ext uri="{BB962C8B-B14F-4D97-AF65-F5344CB8AC3E}">
        <p14:creationId xmlns:p14="http://schemas.microsoft.com/office/powerpoint/2010/main" val="201974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C83B51-0822-4D86-8D31-F9DAADD1F7A9}"/>
              </a:ext>
            </a:extLst>
          </p:cNvPr>
          <p:cNvSpPr>
            <a:spLocks noGrp="1"/>
          </p:cNvSpPr>
          <p:nvPr>
            <p:ph idx="1"/>
          </p:nvPr>
        </p:nvSpPr>
        <p:spPr>
          <a:xfrm>
            <a:off x="251346" y="191069"/>
            <a:ext cx="8592403" cy="6428095"/>
          </a:xfrm>
        </p:spPr>
        <p:style>
          <a:lnRef idx="2">
            <a:schemeClr val="accent5">
              <a:shade val="50000"/>
            </a:schemeClr>
          </a:lnRef>
          <a:fillRef idx="1">
            <a:schemeClr val="accent5"/>
          </a:fillRef>
          <a:effectRef idx="0">
            <a:schemeClr val="accent5"/>
          </a:effectRef>
          <a:fontRef idx="minor">
            <a:schemeClr val="lt1"/>
          </a:fontRef>
        </p:style>
        <p:txBody>
          <a:bodyPr>
            <a:normAutofit fontScale="92500" lnSpcReduction="20000"/>
          </a:bodyPr>
          <a:lstStyle/>
          <a:p>
            <a:r>
              <a:rPr lang="es-MX" dirty="0">
                <a:latin typeface="+mj-lt"/>
              </a:rPr>
              <a:t>Nos referimos a equipos y herramientas que no son capaces de cumplir con las expectativas. ¡Acaba con esa locura! Arregla enseguida aquellos procesos que no funcionen debidamente, aunque ello suponga pagar el precio de rescindir un contrato con antelación. </a:t>
            </a:r>
          </a:p>
          <a:p>
            <a:endParaRPr lang="es-MX" dirty="0">
              <a:latin typeface="+mj-lt"/>
            </a:endParaRPr>
          </a:p>
          <a:p>
            <a:r>
              <a:rPr lang="es-MX" dirty="0">
                <a:latin typeface="+mj-lt"/>
              </a:rPr>
              <a:t>Verte obligado a trabajar con equipos que no hacen sino crear problemas supone que vas a tener que invertir más tiempo y dinero en contratar a otra gente que solucione sus errores. Sal de esa situación antes de que te genere más problemas de los que merece.</a:t>
            </a:r>
          </a:p>
          <a:p>
            <a:endParaRPr lang="es-MX" dirty="0">
              <a:latin typeface="+mj-lt"/>
            </a:endParaRPr>
          </a:p>
          <a:p>
            <a:r>
              <a:rPr lang="es-MX" dirty="0">
                <a:latin typeface="+mj-lt"/>
              </a:rPr>
              <a:t>Y lo mismo se puede decir de la tecnología. Si las herramientas que estás usando para organizar tu equipo y tus proyectos están dificultando el trabajo, entonces ponte a buscar inmediatamente otra solución. Hay muchos tipos de herramientas de gestión que tu equipo puede usar para facilitar las tareas: de proyectos, de documentos, de contenidos, de carteras, de relaciones comerciales... y la lista no acaba ahí.</a:t>
            </a:r>
          </a:p>
        </p:txBody>
      </p:sp>
      <p:pic>
        <p:nvPicPr>
          <p:cNvPr id="4" name="Imagen 3">
            <a:extLst>
              <a:ext uri="{FF2B5EF4-FFF2-40B4-BE49-F238E27FC236}">
                <a16:creationId xmlns:a16="http://schemas.microsoft.com/office/drawing/2014/main" id="{4023C391-B129-45AA-A2CD-E4BA88A3B76D}"/>
              </a:ext>
            </a:extLst>
          </p:cNvPr>
          <p:cNvPicPr>
            <a:picLocks noChangeAspect="1"/>
          </p:cNvPicPr>
          <p:nvPr/>
        </p:nvPicPr>
        <p:blipFill>
          <a:blip r:embed="rId2"/>
          <a:stretch>
            <a:fillRect/>
          </a:stretch>
        </p:blipFill>
        <p:spPr>
          <a:xfrm>
            <a:off x="8554211" y="191069"/>
            <a:ext cx="2883051" cy="2130040"/>
          </a:xfrm>
          <a:prstGeom prst="rect">
            <a:avLst/>
          </a:prstGeom>
        </p:spPr>
      </p:pic>
      <p:pic>
        <p:nvPicPr>
          <p:cNvPr id="5" name="Imagen 4">
            <a:extLst>
              <a:ext uri="{FF2B5EF4-FFF2-40B4-BE49-F238E27FC236}">
                <a16:creationId xmlns:a16="http://schemas.microsoft.com/office/drawing/2014/main" id="{DF5E87DD-1109-4468-AFBD-1FAC8915AD35}"/>
              </a:ext>
            </a:extLst>
          </p:cNvPr>
          <p:cNvPicPr>
            <a:picLocks noChangeAspect="1"/>
          </p:cNvPicPr>
          <p:nvPr/>
        </p:nvPicPr>
        <p:blipFill>
          <a:blip r:embed="rId3"/>
          <a:stretch>
            <a:fillRect/>
          </a:stretch>
        </p:blipFill>
        <p:spPr>
          <a:xfrm>
            <a:off x="8554210" y="2111387"/>
            <a:ext cx="2883051" cy="2130040"/>
          </a:xfrm>
          <a:prstGeom prst="rect">
            <a:avLst/>
          </a:prstGeom>
        </p:spPr>
      </p:pic>
      <p:pic>
        <p:nvPicPr>
          <p:cNvPr id="6" name="Imagen 5">
            <a:extLst>
              <a:ext uri="{FF2B5EF4-FFF2-40B4-BE49-F238E27FC236}">
                <a16:creationId xmlns:a16="http://schemas.microsoft.com/office/drawing/2014/main" id="{9F11E80F-27FD-47C5-810C-FF35F5AB4D46}"/>
              </a:ext>
            </a:extLst>
          </p:cNvPr>
          <p:cNvPicPr>
            <a:picLocks noChangeAspect="1"/>
          </p:cNvPicPr>
          <p:nvPr/>
        </p:nvPicPr>
        <p:blipFill>
          <a:blip r:embed="rId4"/>
          <a:stretch>
            <a:fillRect/>
          </a:stretch>
        </p:blipFill>
        <p:spPr>
          <a:xfrm>
            <a:off x="8554210" y="4220482"/>
            <a:ext cx="2883051" cy="2398682"/>
          </a:xfrm>
          <a:prstGeom prst="rect">
            <a:avLst/>
          </a:prstGeom>
        </p:spPr>
      </p:pic>
    </p:spTree>
    <p:extLst>
      <p:ext uri="{BB962C8B-B14F-4D97-AF65-F5344CB8AC3E}">
        <p14:creationId xmlns:p14="http://schemas.microsoft.com/office/powerpoint/2010/main" val="172792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9BC9A-8078-4280-AFE2-12F7354A10E2}"/>
              </a:ext>
            </a:extLst>
          </p:cNvPr>
          <p:cNvSpPr>
            <a:spLocks noGrp="1"/>
          </p:cNvSpPr>
          <p:nvPr>
            <p:ph type="title"/>
          </p:nvPr>
        </p:nvSpPr>
        <p:spPr>
          <a:xfrm>
            <a:off x="450376" y="365125"/>
            <a:ext cx="11741623" cy="1325563"/>
          </a:xfrm>
        </p:spPr>
        <p:txBody>
          <a:bodyPr>
            <a:noAutofit/>
          </a:bodyPr>
          <a:lstStyle/>
          <a:p>
            <a:r>
              <a:rPr lang="es-MX" sz="3500" dirty="0"/>
              <a:t>4. ¿Qué tecnologías –aplicaciones, sitios Web, redes sociales- podrían ayudarte a encontrar personas interesadas en participar en tu proyecto?</a:t>
            </a:r>
          </a:p>
        </p:txBody>
      </p:sp>
      <p:pic>
        <p:nvPicPr>
          <p:cNvPr id="4" name="Imagen 3">
            <a:extLst>
              <a:ext uri="{FF2B5EF4-FFF2-40B4-BE49-F238E27FC236}">
                <a16:creationId xmlns:a16="http://schemas.microsoft.com/office/drawing/2014/main" id="{84C7F39E-3209-4AC9-9700-8B5F4EE0FA1B}"/>
              </a:ext>
            </a:extLst>
          </p:cNvPr>
          <p:cNvPicPr>
            <a:picLocks noChangeAspect="1"/>
          </p:cNvPicPr>
          <p:nvPr/>
        </p:nvPicPr>
        <p:blipFill>
          <a:blip r:embed="rId2"/>
          <a:stretch>
            <a:fillRect/>
          </a:stretch>
        </p:blipFill>
        <p:spPr>
          <a:xfrm>
            <a:off x="664263" y="5489128"/>
            <a:ext cx="3399031" cy="1390650"/>
          </a:xfrm>
          <a:prstGeom prst="rect">
            <a:avLst/>
          </a:prstGeom>
        </p:spPr>
      </p:pic>
      <p:pic>
        <p:nvPicPr>
          <p:cNvPr id="6" name="Imagen 5">
            <a:extLst>
              <a:ext uri="{FF2B5EF4-FFF2-40B4-BE49-F238E27FC236}">
                <a16:creationId xmlns:a16="http://schemas.microsoft.com/office/drawing/2014/main" id="{E25A8FC5-4346-46A2-A3FE-571B032A54FA}"/>
              </a:ext>
            </a:extLst>
          </p:cNvPr>
          <p:cNvPicPr>
            <a:picLocks noChangeAspect="1"/>
          </p:cNvPicPr>
          <p:nvPr/>
        </p:nvPicPr>
        <p:blipFill>
          <a:blip r:embed="rId3"/>
          <a:stretch>
            <a:fillRect/>
          </a:stretch>
        </p:blipFill>
        <p:spPr>
          <a:xfrm>
            <a:off x="7309086" y="2676278"/>
            <a:ext cx="4631431" cy="4181722"/>
          </a:xfrm>
          <a:prstGeom prst="rect">
            <a:avLst/>
          </a:prstGeom>
        </p:spPr>
      </p:pic>
      <p:sp>
        <p:nvSpPr>
          <p:cNvPr id="7" name="CuadroTexto 6">
            <a:extLst>
              <a:ext uri="{FF2B5EF4-FFF2-40B4-BE49-F238E27FC236}">
                <a16:creationId xmlns:a16="http://schemas.microsoft.com/office/drawing/2014/main" id="{B20071C4-79D7-4497-B27C-2F808E932D00}"/>
              </a:ext>
            </a:extLst>
          </p:cNvPr>
          <p:cNvSpPr txBox="1"/>
          <p:nvPr/>
        </p:nvSpPr>
        <p:spPr>
          <a:xfrm>
            <a:off x="3953300" y="1700297"/>
            <a:ext cx="2800895" cy="630942"/>
          </a:xfrm>
          <a:prstGeom prst="rect">
            <a:avLst/>
          </a:prstGeom>
          <a:noFill/>
        </p:spPr>
        <p:txBody>
          <a:bodyPr wrap="none" rtlCol="0">
            <a:spAutoFit/>
          </a:bodyPr>
          <a:lstStyle/>
          <a:p>
            <a:r>
              <a:rPr lang="es-MX" sz="3500" dirty="0"/>
              <a:t>Redes sociales</a:t>
            </a:r>
          </a:p>
        </p:txBody>
      </p:sp>
      <p:sp>
        <p:nvSpPr>
          <p:cNvPr id="8" name="Rectángulo 7">
            <a:extLst>
              <a:ext uri="{FF2B5EF4-FFF2-40B4-BE49-F238E27FC236}">
                <a16:creationId xmlns:a16="http://schemas.microsoft.com/office/drawing/2014/main" id="{CC82AFAD-C8A0-4D6D-AF51-2E4323775B29}"/>
              </a:ext>
            </a:extLst>
          </p:cNvPr>
          <p:cNvSpPr/>
          <p:nvPr/>
        </p:nvSpPr>
        <p:spPr>
          <a:xfrm>
            <a:off x="693005" y="2690014"/>
            <a:ext cx="6641911" cy="27853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s-MX" sz="2500" dirty="0">
                <a:solidFill>
                  <a:srgbClr val="00B050"/>
                </a:solidFill>
              </a:rPr>
              <a:t>1. Facebook y Twitter  </a:t>
            </a:r>
          </a:p>
          <a:p>
            <a:r>
              <a:rPr lang="es-MX" sz="2500" dirty="0"/>
              <a:t>La segmentación geográfica es una forma efectiva de enviar tu mensaje a una audiencia específica basándote en su ubicación. Las redes sociales como Facebook y Twitter poseen herramientas que te permiten comunicar el tipo adecuado de contenido a tu audiencia.</a:t>
            </a:r>
          </a:p>
        </p:txBody>
      </p:sp>
      <p:pic>
        <p:nvPicPr>
          <p:cNvPr id="9" name="Imagen 8">
            <a:extLst>
              <a:ext uri="{FF2B5EF4-FFF2-40B4-BE49-F238E27FC236}">
                <a16:creationId xmlns:a16="http://schemas.microsoft.com/office/drawing/2014/main" id="{404F3926-BB56-4089-BED8-F2B2C9C260D9}"/>
              </a:ext>
            </a:extLst>
          </p:cNvPr>
          <p:cNvPicPr>
            <a:picLocks noChangeAspect="1"/>
          </p:cNvPicPr>
          <p:nvPr/>
        </p:nvPicPr>
        <p:blipFill>
          <a:blip r:embed="rId4"/>
          <a:stretch>
            <a:fillRect/>
          </a:stretch>
        </p:blipFill>
        <p:spPr>
          <a:xfrm>
            <a:off x="4063294" y="5489128"/>
            <a:ext cx="3292125" cy="1390008"/>
          </a:xfrm>
          <a:prstGeom prst="rect">
            <a:avLst/>
          </a:prstGeom>
        </p:spPr>
      </p:pic>
    </p:spTree>
    <p:extLst>
      <p:ext uri="{BB962C8B-B14F-4D97-AF65-F5344CB8AC3E}">
        <p14:creationId xmlns:p14="http://schemas.microsoft.com/office/powerpoint/2010/main" val="138371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003AC4-942A-492E-86BF-DA1030331A88}"/>
              </a:ext>
            </a:extLst>
          </p:cNvPr>
          <p:cNvSpPr>
            <a:spLocks noGrp="1"/>
          </p:cNvSpPr>
          <p:nvPr>
            <p:ph type="title"/>
          </p:nvPr>
        </p:nvSpPr>
        <p:spPr>
          <a:xfrm>
            <a:off x="3936241" y="131763"/>
            <a:ext cx="6285931" cy="427796"/>
          </a:xfrm>
        </p:spPr>
        <p:txBody>
          <a:bodyPr>
            <a:normAutofit fontScale="90000"/>
          </a:bodyPr>
          <a:lstStyle/>
          <a:p>
            <a:r>
              <a:rPr lang="es-MX" dirty="0"/>
              <a:t>Sitios Web</a:t>
            </a:r>
          </a:p>
        </p:txBody>
      </p:sp>
      <p:sp>
        <p:nvSpPr>
          <p:cNvPr id="3" name="Marcador de contenido 2">
            <a:extLst>
              <a:ext uri="{FF2B5EF4-FFF2-40B4-BE49-F238E27FC236}">
                <a16:creationId xmlns:a16="http://schemas.microsoft.com/office/drawing/2014/main" id="{7C597FC5-4798-471A-B498-188AE8DABBBF}"/>
              </a:ext>
            </a:extLst>
          </p:cNvPr>
          <p:cNvSpPr>
            <a:spLocks noGrp="1"/>
          </p:cNvSpPr>
          <p:nvPr>
            <p:ph idx="1"/>
          </p:nvPr>
        </p:nvSpPr>
        <p:spPr>
          <a:xfrm>
            <a:off x="173282" y="668739"/>
            <a:ext cx="10537004" cy="6057497"/>
          </a:xfrm>
        </p:spPr>
        <p:style>
          <a:lnRef idx="1">
            <a:schemeClr val="accent3"/>
          </a:lnRef>
          <a:fillRef idx="2">
            <a:schemeClr val="accent3"/>
          </a:fillRef>
          <a:effectRef idx="1">
            <a:schemeClr val="accent3"/>
          </a:effectRef>
          <a:fontRef idx="minor">
            <a:schemeClr val="dk1"/>
          </a:fontRef>
        </p:style>
        <p:txBody>
          <a:bodyPr numCol="2">
            <a:noAutofit/>
          </a:bodyPr>
          <a:lstStyle/>
          <a:p>
            <a:pPr>
              <a:buFont typeface="Wingdings" panose="05000000000000000000" pitchFamily="2" charset="2"/>
              <a:buChar char="§"/>
            </a:pPr>
            <a:r>
              <a:rPr lang="es-MX" sz="1500" dirty="0">
                <a:solidFill>
                  <a:srgbClr val="00B050"/>
                </a:solidFill>
              </a:rPr>
              <a:t> Entrepreneur.com</a:t>
            </a:r>
          </a:p>
          <a:p>
            <a:pPr marL="0" indent="0">
              <a:buNone/>
            </a:pPr>
            <a:r>
              <a:rPr lang="es-MX" sz="1500" dirty="0"/>
              <a:t>Otro sitio obvio. Suscribirnos a las notificaciones </a:t>
            </a:r>
            <a:r>
              <a:rPr lang="es-MX" sz="1500" dirty="0" err="1"/>
              <a:t>Entrepreneur</a:t>
            </a:r>
            <a:r>
              <a:rPr lang="es-MX" sz="1500" dirty="0"/>
              <a:t> o descargar su aplicación puede ayudarnos a estar al día de las últimas estrategias y noticias que afectan a los emprendedores. Es una visita obligada para todo aquel empresario que quiera fundar una empresa.  </a:t>
            </a:r>
          </a:p>
          <a:p>
            <a:pPr>
              <a:buFont typeface="Wingdings" panose="05000000000000000000" pitchFamily="2" charset="2"/>
              <a:buChar char="§"/>
            </a:pPr>
            <a:r>
              <a:rPr lang="es-MX" sz="1500" dirty="0"/>
              <a:t> </a:t>
            </a:r>
            <a:r>
              <a:rPr lang="es-MX" sz="1500" dirty="0">
                <a:solidFill>
                  <a:srgbClr val="00B050"/>
                </a:solidFill>
              </a:rPr>
              <a:t>KISSmetrics.com</a:t>
            </a:r>
          </a:p>
          <a:p>
            <a:pPr marL="0" indent="0">
              <a:buNone/>
            </a:pPr>
            <a:r>
              <a:rPr lang="es-MX" sz="1500" dirty="0"/>
              <a:t>Cada vez más empresarios están manejando sus propios sitios web, lo que significa que necesitan mantenerse a la última en métricas. </a:t>
            </a:r>
            <a:r>
              <a:rPr lang="es-MX" sz="1500" dirty="0" err="1"/>
              <a:t>KISSmetrics</a:t>
            </a:r>
            <a:r>
              <a:rPr lang="es-MX" sz="1500" dirty="0"/>
              <a:t> permite ir más allá de Google </a:t>
            </a:r>
            <a:r>
              <a:rPr lang="es-MX" sz="1500" dirty="0" err="1"/>
              <a:t>Analytics</a:t>
            </a:r>
            <a:r>
              <a:rPr lang="es-MX" sz="1500" dirty="0"/>
              <a:t>, es muy completo y ofrece una prueba gratuita de dos semanas.  </a:t>
            </a:r>
          </a:p>
          <a:p>
            <a:pPr>
              <a:buFont typeface="Wingdings" panose="05000000000000000000" pitchFamily="2" charset="2"/>
              <a:buChar char="§"/>
            </a:pPr>
            <a:r>
              <a:rPr lang="es-MX" sz="1500" dirty="0">
                <a:solidFill>
                  <a:srgbClr val="00B050"/>
                </a:solidFill>
              </a:rPr>
              <a:t> EscapeFromCubicleNation.com</a:t>
            </a:r>
          </a:p>
          <a:p>
            <a:pPr marL="0" indent="0">
              <a:buNone/>
            </a:pPr>
            <a:r>
              <a:rPr lang="es-MX" sz="1500" dirty="0"/>
              <a:t>Como emprendedor, no hay nada más inspirador que leer el blog de alguien que abandonó la vida de oficina para convertirse en empresario. Es fácil verse reflejado en sus historias y siempre es mejor aprender de los errores ajenos, que cometerlos uno mismo. </a:t>
            </a:r>
            <a:r>
              <a:rPr lang="es-MX" sz="1500" dirty="0" err="1"/>
              <a:t>EscapeFromCubicle</a:t>
            </a:r>
            <a:r>
              <a:rPr lang="es-MX" sz="1500" dirty="0"/>
              <a:t> es precisamente eso.  </a:t>
            </a:r>
          </a:p>
          <a:p>
            <a:pPr>
              <a:buFont typeface="Wingdings" panose="05000000000000000000" pitchFamily="2" charset="2"/>
              <a:buChar char="§"/>
            </a:pPr>
            <a:r>
              <a:rPr lang="es-MX" sz="1500" dirty="0"/>
              <a:t> </a:t>
            </a:r>
            <a:r>
              <a:rPr lang="es-MX" sz="1500" dirty="0">
                <a:solidFill>
                  <a:srgbClr val="00B050"/>
                </a:solidFill>
              </a:rPr>
              <a:t>Noobpreneur.com</a:t>
            </a:r>
          </a:p>
          <a:p>
            <a:pPr marL="0" indent="0">
              <a:buNone/>
            </a:pPr>
            <a:r>
              <a:rPr lang="es-MX" sz="1500" dirty="0"/>
              <a:t>Entre los sitios web para empresarios, </a:t>
            </a:r>
            <a:r>
              <a:rPr lang="es-MX" sz="1500" dirty="0" err="1"/>
              <a:t>Noobpreneur</a:t>
            </a:r>
            <a:r>
              <a:rPr lang="es-MX" sz="1500" dirty="0"/>
              <a:t> destaca como una fuente de confianza con consejos y trucos para la pequeña empresa. Utiliza un enfoque amigable a la hora de dar consejos, por lo que es muy fácil extraer información realmente buena de sus contenidos.  </a:t>
            </a:r>
          </a:p>
          <a:p>
            <a:pPr>
              <a:buFont typeface="Wingdings" panose="05000000000000000000" pitchFamily="2" charset="2"/>
              <a:buChar char="§"/>
            </a:pPr>
            <a:r>
              <a:rPr lang="es-MX" sz="1500" dirty="0">
                <a:solidFill>
                  <a:srgbClr val="00B050"/>
                </a:solidFill>
              </a:rPr>
              <a:t> Mixergy.com</a:t>
            </a:r>
          </a:p>
          <a:p>
            <a:pPr marL="0" indent="0">
              <a:buNone/>
            </a:pPr>
            <a:r>
              <a:rPr lang="es-MX" sz="1500" dirty="0"/>
              <a:t>Este sitio web para emprendedores muestra una serie de entrevistas realizadas a los fundadores de startups que alguna vez estuvieron en nuestros zapatos. En </a:t>
            </a:r>
            <a:r>
              <a:rPr lang="es-MX" sz="1500" dirty="0" err="1"/>
              <a:t>Mixergy</a:t>
            </a:r>
            <a:r>
              <a:rPr lang="es-MX" sz="1500" dirty="0"/>
              <a:t> aprenderemos de los mejores y estaremos en buena compañía.  </a:t>
            </a:r>
          </a:p>
          <a:p>
            <a:pPr>
              <a:buFont typeface="Wingdings" panose="05000000000000000000" pitchFamily="2" charset="2"/>
              <a:buChar char="§"/>
            </a:pPr>
            <a:r>
              <a:rPr lang="es-MX" sz="1500" dirty="0"/>
              <a:t> </a:t>
            </a:r>
            <a:r>
              <a:rPr lang="es-MX" sz="1500" dirty="0">
                <a:solidFill>
                  <a:srgbClr val="00B050"/>
                </a:solidFill>
              </a:rPr>
              <a:t>TheFunded.com</a:t>
            </a:r>
          </a:p>
          <a:p>
            <a:pPr marL="0" indent="0">
              <a:buNone/>
            </a:pPr>
            <a:r>
              <a:rPr lang="es-MX" sz="1500" dirty="0"/>
              <a:t>Con más de 18.000 empresarios y directores generales, </a:t>
            </a:r>
            <a:r>
              <a:rPr lang="es-MX" sz="1500" dirty="0" err="1"/>
              <a:t>TheFunded</a:t>
            </a:r>
            <a:r>
              <a:rPr lang="es-MX" sz="1500" dirty="0"/>
              <a:t> es el lugar ideal para hablar de inversiones y recaudación de fondos. Tanto si somos una startup como si queremos impulsar nuestro negocio ya consolidado, no debemos pasar por alto este sitio web para empresarios.  </a:t>
            </a:r>
          </a:p>
          <a:p>
            <a:endParaRPr lang="es-MX" sz="1500" dirty="0"/>
          </a:p>
        </p:txBody>
      </p:sp>
      <p:pic>
        <p:nvPicPr>
          <p:cNvPr id="6" name="Imagen 5">
            <a:extLst>
              <a:ext uri="{FF2B5EF4-FFF2-40B4-BE49-F238E27FC236}">
                <a16:creationId xmlns:a16="http://schemas.microsoft.com/office/drawing/2014/main" id="{8838B120-123A-48C4-A78B-74A867459EF8}"/>
              </a:ext>
            </a:extLst>
          </p:cNvPr>
          <p:cNvPicPr>
            <a:picLocks noChangeAspect="1"/>
          </p:cNvPicPr>
          <p:nvPr/>
        </p:nvPicPr>
        <p:blipFill>
          <a:blip r:embed="rId2"/>
          <a:stretch>
            <a:fillRect/>
          </a:stretch>
        </p:blipFill>
        <p:spPr>
          <a:xfrm>
            <a:off x="5682223" y="3055529"/>
            <a:ext cx="5028063" cy="3670707"/>
          </a:xfrm>
          <a:prstGeom prst="rect">
            <a:avLst/>
          </a:prstGeom>
        </p:spPr>
      </p:pic>
    </p:spTree>
    <p:extLst>
      <p:ext uri="{BB962C8B-B14F-4D97-AF65-F5344CB8AC3E}">
        <p14:creationId xmlns:p14="http://schemas.microsoft.com/office/powerpoint/2010/main" val="2023074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2151</Words>
  <Application>Microsoft Office PowerPoint</Application>
  <PresentationFormat>Panorámica</PresentationFormat>
  <Paragraphs>118</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Calibri Light</vt:lpstr>
      <vt:lpstr>Wingdings</vt:lpstr>
      <vt:lpstr>Tema de Office</vt:lpstr>
      <vt:lpstr>Esquema de Personal</vt:lpstr>
      <vt:lpstr>1. ¿Cuál es la importancia de la división del trabajo en la etapa de la organización?</vt:lpstr>
      <vt:lpstr>Presentación de PowerPoint</vt:lpstr>
      <vt:lpstr>2. ¿Es necesario integrar colaboradores  en tu proyecto? ¿Por qué?</vt:lpstr>
      <vt:lpstr>Presentación de PowerPoint</vt:lpstr>
      <vt:lpstr>3. En caso de no contar con colaboradores, ¿qué consecuencias habría para el desarrollo de tu proyecto?</vt:lpstr>
      <vt:lpstr>Presentación de PowerPoint</vt:lpstr>
      <vt:lpstr>4. ¿Qué tecnologías –aplicaciones, sitios Web, redes sociales- podrían ayudarte a encontrar personas interesadas en participar en tu proyecto?</vt:lpstr>
      <vt:lpstr>Sitios Web</vt:lpstr>
      <vt:lpstr>Presentación de PowerPoint</vt:lpstr>
      <vt:lpstr>Aplicaciones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SERVIDOR</dc:creator>
  <cp:lastModifiedBy>SERVIDOR</cp:lastModifiedBy>
  <cp:revision>21</cp:revision>
  <dcterms:created xsi:type="dcterms:W3CDTF">2018-07-25T16:49:00Z</dcterms:created>
  <dcterms:modified xsi:type="dcterms:W3CDTF">2018-07-25T19:44:29Z</dcterms:modified>
</cp:coreProperties>
</file>